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85" r:id="rId3"/>
    <p:sldId id="291" r:id="rId4"/>
    <p:sldId id="290" r:id="rId5"/>
    <p:sldId id="287" r:id="rId6"/>
    <p:sldId id="288" r:id="rId7"/>
    <p:sldId id="289" r:id="rId8"/>
    <p:sldId id="293" r:id="rId9"/>
    <p:sldId id="294" r:id="rId10"/>
    <p:sldId id="295" r:id="rId11"/>
    <p:sldId id="296" r:id="rId12"/>
    <p:sldId id="286" r:id="rId13"/>
    <p:sldId id="257" r:id="rId14"/>
    <p:sldId id="258" r:id="rId15"/>
    <p:sldId id="259" r:id="rId16"/>
    <p:sldId id="260" r:id="rId17"/>
    <p:sldId id="261" r:id="rId18"/>
    <p:sldId id="262" r:id="rId19"/>
    <p:sldId id="266" r:id="rId20"/>
    <p:sldId id="267" r:id="rId21"/>
    <p:sldId id="297" r:id="rId22"/>
    <p:sldId id="268" r:id="rId23"/>
    <p:sldId id="269" r:id="rId24"/>
    <p:sldId id="298" r:id="rId25"/>
    <p:sldId id="270" r:id="rId26"/>
    <p:sldId id="271" r:id="rId27"/>
    <p:sldId id="272" r:id="rId28"/>
    <p:sldId id="273" r:id="rId29"/>
    <p:sldId id="275" r:id="rId30"/>
    <p:sldId id="276" r:id="rId31"/>
    <p:sldId id="277" r:id="rId32"/>
    <p:sldId id="278" r:id="rId33"/>
    <p:sldId id="279" r:id="rId34"/>
    <p:sldId id="274" r:id="rId35"/>
    <p:sldId id="280" r:id="rId36"/>
    <p:sldId id="281" r:id="rId37"/>
    <p:sldId id="282" r:id="rId38"/>
    <p:sldId id="283" r:id="rId39"/>
    <p:sldId id="28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B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7"/>
    <p:restoredTop sz="94710"/>
  </p:normalViewPr>
  <p:slideViewPr>
    <p:cSldViewPr snapToGrid="0">
      <p:cViewPr>
        <p:scale>
          <a:sx n="120" d="100"/>
          <a:sy n="120" d="100"/>
        </p:scale>
        <p:origin x="102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B6F75-FE54-8D44-912A-89C41A6FDD12}" type="datetimeFigureOut">
              <a:rPr lang="en-US" smtClean="0"/>
              <a:t>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DD70C-315B-3148-94AA-683AEE1B7DEE}" type="slidenum">
              <a:rPr lang="en-US" smtClean="0"/>
              <a:t>‹#›</a:t>
            </a:fld>
            <a:endParaRPr lang="en-US"/>
          </a:p>
        </p:txBody>
      </p:sp>
    </p:spTree>
    <p:extLst>
      <p:ext uri="{BB962C8B-B14F-4D97-AF65-F5344CB8AC3E}">
        <p14:creationId xmlns:p14="http://schemas.microsoft.com/office/powerpoint/2010/main" val="2782238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7</a:t>
            </a:fld>
            <a:endParaRPr lang="en-US"/>
          </a:p>
        </p:txBody>
      </p:sp>
    </p:spTree>
    <p:extLst>
      <p:ext uri="{BB962C8B-B14F-4D97-AF65-F5344CB8AC3E}">
        <p14:creationId xmlns:p14="http://schemas.microsoft.com/office/powerpoint/2010/main" val="579599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37</a:t>
            </a:fld>
            <a:endParaRPr lang="en-US"/>
          </a:p>
        </p:txBody>
      </p:sp>
    </p:spTree>
    <p:extLst>
      <p:ext uri="{BB962C8B-B14F-4D97-AF65-F5344CB8AC3E}">
        <p14:creationId xmlns:p14="http://schemas.microsoft.com/office/powerpoint/2010/main" val="28770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38</a:t>
            </a:fld>
            <a:endParaRPr lang="en-US"/>
          </a:p>
        </p:txBody>
      </p:sp>
    </p:spTree>
    <p:extLst>
      <p:ext uri="{BB962C8B-B14F-4D97-AF65-F5344CB8AC3E}">
        <p14:creationId xmlns:p14="http://schemas.microsoft.com/office/powerpoint/2010/main" val="2669518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39</a:t>
            </a:fld>
            <a:endParaRPr lang="en-US"/>
          </a:p>
        </p:txBody>
      </p:sp>
    </p:spTree>
    <p:extLst>
      <p:ext uri="{BB962C8B-B14F-4D97-AF65-F5344CB8AC3E}">
        <p14:creationId xmlns:p14="http://schemas.microsoft.com/office/powerpoint/2010/main" val="340069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8</a:t>
            </a:fld>
            <a:endParaRPr lang="en-US"/>
          </a:p>
        </p:txBody>
      </p:sp>
    </p:spTree>
    <p:extLst>
      <p:ext uri="{BB962C8B-B14F-4D97-AF65-F5344CB8AC3E}">
        <p14:creationId xmlns:p14="http://schemas.microsoft.com/office/powerpoint/2010/main" val="866667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9</a:t>
            </a:fld>
            <a:endParaRPr lang="en-US"/>
          </a:p>
        </p:txBody>
      </p:sp>
    </p:spTree>
    <p:extLst>
      <p:ext uri="{BB962C8B-B14F-4D97-AF65-F5344CB8AC3E}">
        <p14:creationId xmlns:p14="http://schemas.microsoft.com/office/powerpoint/2010/main" val="2652162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10</a:t>
            </a:fld>
            <a:endParaRPr lang="en-US"/>
          </a:p>
        </p:txBody>
      </p:sp>
    </p:spTree>
    <p:extLst>
      <p:ext uri="{BB962C8B-B14F-4D97-AF65-F5344CB8AC3E}">
        <p14:creationId xmlns:p14="http://schemas.microsoft.com/office/powerpoint/2010/main" val="279483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11</a:t>
            </a:fld>
            <a:endParaRPr lang="en-US"/>
          </a:p>
        </p:txBody>
      </p:sp>
    </p:spTree>
    <p:extLst>
      <p:ext uri="{BB962C8B-B14F-4D97-AF65-F5344CB8AC3E}">
        <p14:creationId xmlns:p14="http://schemas.microsoft.com/office/powerpoint/2010/main" val="383401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32</a:t>
            </a:fld>
            <a:endParaRPr lang="en-US"/>
          </a:p>
        </p:txBody>
      </p:sp>
    </p:spTree>
    <p:extLst>
      <p:ext uri="{BB962C8B-B14F-4D97-AF65-F5344CB8AC3E}">
        <p14:creationId xmlns:p14="http://schemas.microsoft.com/office/powerpoint/2010/main" val="97678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33</a:t>
            </a:fld>
            <a:endParaRPr lang="en-US"/>
          </a:p>
        </p:txBody>
      </p:sp>
    </p:spTree>
    <p:extLst>
      <p:ext uri="{BB962C8B-B14F-4D97-AF65-F5344CB8AC3E}">
        <p14:creationId xmlns:p14="http://schemas.microsoft.com/office/powerpoint/2010/main" val="164039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35</a:t>
            </a:fld>
            <a:endParaRPr lang="en-US"/>
          </a:p>
        </p:txBody>
      </p:sp>
    </p:spTree>
    <p:extLst>
      <p:ext uri="{BB962C8B-B14F-4D97-AF65-F5344CB8AC3E}">
        <p14:creationId xmlns:p14="http://schemas.microsoft.com/office/powerpoint/2010/main" val="161061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DD70C-315B-3148-94AA-683AEE1B7DEE}" type="slidenum">
              <a:rPr lang="en-US" smtClean="0"/>
              <a:t>36</a:t>
            </a:fld>
            <a:endParaRPr lang="en-US"/>
          </a:p>
        </p:txBody>
      </p:sp>
    </p:spTree>
    <p:extLst>
      <p:ext uri="{BB962C8B-B14F-4D97-AF65-F5344CB8AC3E}">
        <p14:creationId xmlns:p14="http://schemas.microsoft.com/office/powerpoint/2010/main" val="2055466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5217EA98-EE3A-1436-DD97-A43E3F6CF4E4}"/>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Radiography Radiographic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1" name="Slide Number Placeholder 5">
            <a:extLst>
              <a:ext uri="{FF2B5EF4-FFF2-40B4-BE49-F238E27FC236}">
                <a16:creationId xmlns:a16="http://schemas.microsoft.com/office/drawing/2014/main" id="{D70EACB0-6B3D-AD55-03D7-4AA596107BCB}"/>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a:t>
            </a:fld>
            <a:endParaRPr lang="en-US" dirty="0"/>
          </a:p>
        </p:txBody>
      </p:sp>
      <p:pic>
        <p:nvPicPr>
          <p:cNvPr id="12" name="Picture 11" descr="A black and white logo&#10;&#10;Description automatically generated">
            <a:extLst>
              <a:ext uri="{FF2B5EF4-FFF2-40B4-BE49-F238E27FC236}">
                <a16:creationId xmlns:a16="http://schemas.microsoft.com/office/drawing/2014/main" id="{5282FD43-17F6-1A74-636C-AF9E5BCACDA1}"/>
              </a:ext>
            </a:extLst>
          </p:cNvPr>
          <p:cNvPicPr>
            <a:picLocks noChangeAspect="1"/>
          </p:cNvPicPr>
          <p:nvPr userDrawn="1"/>
        </p:nvPicPr>
        <p:blipFill>
          <a:blip r:embed="rId2"/>
          <a:stretch>
            <a:fillRect/>
          </a:stretch>
        </p:blipFill>
        <p:spPr>
          <a:xfrm>
            <a:off x="8020876" y="6135913"/>
            <a:ext cx="1212574" cy="411608"/>
          </a:xfrm>
          <a:prstGeom prst="rect">
            <a:avLst/>
          </a:prstGeom>
        </p:spPr>
      </p:pic>
      <p:cxnSp>
        <p:nvCxnSpPr>
          <p:cNvPr id="13" name="Straight Connector 12">
            <a:extLst>
              <a:ext uri="{FF2B5EF4-FFF2-40B4-BE49-F238E27FC236}">
                <a16:creationId xmlns:a16="http://schemas.microsoft.com/office/drawing/2014/main" id="{7FFD4486-2E05-6011-7B49-093DF03B9916}"/>
              </a:ext>
            </a:extLst>
          </p:cNvPr>
          <p:cNvCxnSpPr>
            <a:cxnSpLocks/>
          </p:cNvCxnSpPr>
          <p:nvPr userDrawn="1"/>
        </p:nvCxnSpPr>
        <p:spPr>
          <a:xfrm>
            <a:off x="9541563" y="0"/>
            <a:ext cx="0" cy="6858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05500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2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65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1387420E-5447-2C38-918A-B5BD9B5160C0}"/>
              </a:ext>
            </a:extLst>
          </p:cNvPr>
          <p:cNvSpPr>
            <a:spLocks noGrp="1"/>
          </p:cNvSpPr>
          <p:nvPr>
            <p:ph type="title"/>
          </p:nvPr>
        </p:nvSpPr>
        <p:spPr>
          <a:xfrm>
            <a:off x="9849677" y="365125"/>
            <a:ext cx="1812235" cy="1291987"/>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8148DD86-97EE-1351-C159-59CAFF4345AE}"/>
              </a:ext>
            </a:extLst>
          </p:cNvPr>
          <p:cNvSpPr>
            <a:spLocks noGrp="1"/>
          </p:cNvSpPr>
          <p:nvPr>
            <p:ph idx="1"/>
          </p:nvPr>
        </p:nvSpPr>
        <p:spPr>
          <a:xfrm>
            <a:off x="9849677" y="1911201"/>
            <a:ext cx="1865243" cy="4581674"/>
          </a:xfrm>
          <a:prstGeom prst="rect">
            <a:avLst/>
          </a:prstGeom>
        </p:spPr>
        <p:txBody>
          <a:bodyPr vert="horz" lIns="91440" tIns="45720" rIns="91440" bIns="45720" rtlCol="0">
            <a:normAutofit/>
          </a:bodyPr>
          <a:lstStyle>
            <a:lvl1pPr>
              <a:defRPr sz="1100">
                <a:solidFill>
                  <a:schemeClr val="bg1"/>
                </a:solidFill>
              </a:defRPr>
            </a:lvl1pPr>
          </a:lstStyle>
          <a:p>
            <a:pPr lvl="0"/>
            <a:r>
              <a:rPr lang="en-GB" dirty="0"/>
              <a:t>Click</a:t>
            </a:r>
            <a:endParaRPr lang="en-US" dirty="0"/>
          </a:p>
        </p:txBody>
      </p:sp>
      <p:sp>
        <p:nvSpPr>
          <p:cNvPr id="11" name="Footer Placeholder 4">
            <a:extLst>
              <a:ext uri="{FF2B5EF4-FFF2-40B4-BE49-F238E27FC236}">
                <a16:creationId xmlns:a16="http://schemas.microsoft.com/office/drawing/2014/main" id="{7D689987-FD41-ED40-B3F1-7D956051B459}"/>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Radiography Radiographic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2" name="Slide Number Placeholder 5">
            <a:extLst>
              <a:ext uri="{FF2B5EF4-FFF2-40B4-BE49-F238E27FC236}">
                <a16:creationId xmlns:a16="http://schemas.microsoft.com/office/drawing/2014/main" id="{7F4C92FE-4729-B5B3-D198-9AE6D9D674DA}"/>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a:t>
            </a:fld>
            <a:endParaRPr lang="en-US" dirty="0"/>
          </a:p>
        </p:txBody>
      </p:sp>
      <p:pic>
        <p:nvPicPr>
          <p:cNvPr id="13" name="Picture 12" descr="A black and white logo&#10;&#10;Description automatically generated">
            <a:extLst>
              <a:ext uri="{FF2B5EF4-FFF2-40B4-BE49-F238E27FC236}">
                <a16:creationId xmlns:a16="http://schemas.microsoft.com/office/drawing/2014/main" id="{0181077D-247D-1226-8B87-569657D6D89E}"/>
              </a:ext>
            </a:extLst>
          </p:cNvPr>
          <p:cNvPicPr>
            <a:picLocks noChangeAspect="1"/>
          </p:cNvPicPr>
          <p:nvPr userDrawn="1"/>
        </p:nvPicPr>
        <p:blipFill>
          <a:blip r:embed="rId2"/>
          <a:stretch>
            <a:fillRect/>
          </a:stretch>
        </p:blipFill>
        <p:spPr>
          <a:xfrm>
            <a:off x="8020876" y="6106096"/>
            <a:ext cx="1212574" cy="411608"/>
          </a:xfrm>
          <a:prstGeom prst="rect">
            <a:avLst/>
          </a:prstGeom>
        </p:spPr>
      </p:pic>
      <p:cxnSp>
        <p:nvCxnSpPr>
          <p:cNvPr id="14" name="Straight Connector 13">
            <a:extLst>
              <a:ext uri="{FF2B5EF4-FFF2-40B4-BE49-F238E27FC236}">
                <a16:creationId xmlns:a16="http://schemas.microsoft.com/office/drawing/2014/main" id="{53CF54E5-954B-CFC3-8956-B14CB119BA09}"/>
              </a:ext>
            </a:extLst>
          </p:cNvPr>
          <p:cNvCxnSpPr/>
          <p:nvPr userDrawn="1"/>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Title Placeholder 1">
            <a:extLst>
              <a:ext uri="{FF2B5EF4-FFF2-40B4-BE49-F238E27FC236}">
                <a16:creationId xmlns:a16="http://schemas.microsoft.com/office/drawing/2014/main" id="{F4C08FA8-585B-B174-9641-8FBC5B792777}"/>
              </a:ext>
            </a:extLst>
          </p:cNvPr>
          <p:cNvSpPr txBox="1">
            <a:spLocks/>
          </p:cNvSpPr>
          <p:nvPr userDrawn="1"/>
        </p:nvSpPr>
        <p:spPr>
          <a:xfrm>
            <a:off x="732152" y="737792"/>
            <a:ext cx="2478187" cy="51163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l"/>
            <a:r>
              <a:rPr lang="en-GB" sz="1100" dirty="0"/>
              <a:t>Click to edit Master title style</a:t>
            </a:r>
            <a:endParaRPr lang="en-US" sz="1100" dirty="0"/>
          </a:p>
        </p:txBody>
      </p:sp>
      <p:sp>
        <p:nvSpPr>
          <p:cNvPr id="20" name="Title Placeholder 1">
            <a:extLst>
              <a:ext uri="{FF2B5EF4-FFF2-40B4-BE49-F238E27FC236}">
                <a16:creationId xmlns:a16="http://schemas.microsoft.com/office/drawing/2014/main" id="{3E465726-7170-1AFE-CD63-AEC328CC059E}"/>
              </a:ext>
            </a:extLst>
          </p:cNvPr>
          <p:cNvSpPr txBox="1">
            <a:spLocks/>
          </p:cNvSpPr>
          <p:nvPr userDrawn="1"/>
        </p:nvSpPr>
        <p:spPr>
          <a:xfrm>
            <a:off x="3617813" y="737791"/>
            <a:ext cx="2478187" cy="51163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l"/>
            <a:r>
              <a:rPr lang="en-GB" sz="1100" dirty="0"/>
              <a:t>Click to edit Master title style</a:t>
            </a:r>
            <a:endParaRPr lang="en-US" sz="1100" dirty="0"/>
          </a:p>
        </p:txBody>
      </p:sp>
      <p:sp>
        <p:nvSpPr>
          <p:cNvPr id="21" name="Title Placeholder 1">
            <a:extLst>
              <a:ext uri="{FF2B5EF4-FFF2-40B4-BE49-F238E27FC236}">
                <a16:creationId xmlns:a16="http://schemas.microsoft.com/office/drawing/2014/main" id="{D9770FA4-5DB8-ECEF-6F50-CEC3777F0591}"/>
              </a:ext>
            </a:extLst>
          </p:cNvPr>
          <p:cNvSpPr txBox="1">
            <a:spLocks/>
          </p:cNvSpPr>
          <p:nvPr userDrawn="1"/>
        </p:nvSpPr>
        <p:spPr>
          <a:xfrm>
            <a:off x="6503474" y="740088"/>
            <a:ext cx="2478187" cy="51140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l"/>
            <a:r>
              <a:rPr lang="en-GB" sz="1100" dirty="0"/>
              <a:t>Click to edit Master title style</a:t>
            </a:r>
            <a:endParaRPr lang="en-US" sz="1100" dirty="0"/>
          </a:p>
        </p:txBody>
      </p:sp>
    </p:spTree>
    <p:extLst>
      <p:ext uri="{BB962C8B-B14F-4D97-AF65-F5344CB8AC3E}">
        <p14:creationId xmlns:p14="http://schemas.microsoft.com/office/powerpoint/2010/main" val="206179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846A839-359A-7AD1-B105-8419FC24BD85}"/>
              </a:ext>
            </a:extLst>
          </p:cNvPr>
          <p:cNvSpPr>
            <a:spLocks noGrp="1"/>
          </p:cNvSpPr>
          <p:nvPr>
            <p:ph type="title"/>
          </p:nvPr>
        </p:nvSpPr>
        <p:spPr>
          <a:xfrm>
            <a:off x="9849677" y="365125"/>
            <a:ext cx="1812235" cy="1291987"/>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A6291CE3-1C5F-4FB1-6C15-DF6CF1815DC9}"/>
              </a:ext>
            </a:extLst>
          </p:cNvPr>
          <p:cNvSpPr>
            <a:spLocks noGrp="1"/>
          </p:cNvSpPr>
          <p:nvPr>
            <p:ph idx="1"/>
          </p:nvPr>
        </p:nvSpPr>
        <p:spPr>
          <a:xfrm>
            <a:off x="9849677" y="1911201"/>
            <a:ext cx="1865243" cy="4581674"/>
          </a:xfrm>
          <a:prstGeom prst="rect">
            <a:avLst/>
          </a:prstGeom>
        </p:spPr>
        <p:txBody>
          <a:bodyPr vert="horz" lIns="91440" tIns="45720" rIns="91440" bIns="45720" rtlCol="0">
            <a:normAutofit/>
          </a:bodyPr>
          <a:lstStyle>
            <a:lvl1pPr>
              <a:defRPr sz="1100">
                <a:solidFill>
                  <a:schemeClr val="bg1"/>
                </a:solidFill>
              </a:defRPr>
            </a:lvl1pPr>
          </a:lstStyle>
          <a:p>
            <a:pPr lvl="0"/>
            <a:r>
              <a:rPr lang="en-GB" dirty="0"/>
              <a:t>Click</a:t>
            </a:r>
            <a:endParaRPr lang="en-US" dirty="0"/>
          </a:p>
        </p:txBody>
      </p:sp>
      <p:sp>
        <p:nvSpPr>
          <p:cNvPr id="9" name="Footer Placeholder 4">
            <a:extLst>
              <a:ext uri="{FF2B5EF4-FFF2-40B4-BE49-F238E27FC236}">
                <a16:creationId xmlns:a16="http://schemas.microsoft.com/office/drawing/2014/main" id="{39FF6645-3FF4-F4AE-AFB6-92971DF2E95A}"/>
              </a:ext>
            </a:extLst>
          </p:cNvPr>
          <p:cNvSpPr>
            <a:spLocks noGrp="1"/>
          </p:cNvSpPr>
          <p:nvPr>
            <p:ph type="ftr" sz="quarter" idx="3"/>
          </p:nvPr>
        </p:nvSpPr>
        <p:spPr>
          <a:xfrm>
            <a:off x="3925954" y="6457348"/>
            <a:ext cx="3995531" cy="120711"/>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000" b="1" dirty="0">
                <a:solidFill>
                  <a:schemeClr val="bg1"/>
                </a:solidFill>
                <a:latin typeface="Helvetica Neue" panose="02000503000000020004" pitchFamily="2" charset="0"/>
              </a:rPr>
              <a:t>Radiography Radiographic Workforce UK Census 2022</a:t>
            </a:r>
          </a:p>
          <a:p>
            <a:r>
              <a:rPr lang="en-GB" sz="700" dirty="0">
                <a:solidFill>
                  <a:schemeClr val="bg1"/>
                </a:solidFill>
                <a:latin typeface="Helvetica Neue Roman" panose="02000503000000020004" pitchFamily="2" charset="0"/>
              </a:rPr>
              <a:t>207 Providence Square, Mill Street, London SE1 2EW. </a:t>
            </a:r>
            <a:r>
              <a:rPr lang="en-GB" sz="700" b="1" dirty="0" err="1">
                <a:solidFill>
                  <a:schemeClr val="bg1"/>
                </a:solidFill>
                <a:latin typeface="Helvetica Neue Roman" panose="02000503000000020004" pitchFamily="2" charset="0"/>
              </a:rPr>
              <a:t>www.sor.org</a:t>
            </a:r>
            <a:endParaRPr lang="en-GB" sz="700" dirty="0">
              <a:solidFill>
                <a:schemeClr val="bg1"/>
              </a:solidFill>
              <a:latin typeface="Helvetica Neue Roman" panose="02000503000000020004" pitchFamily="2" charset="0"/>
            </a:endParaRPr>
          </a:p>
          <a:p>
            <a:endParaRPr lang="en-GB" dirty="0">
              <a:latin typeface="Helvetica Neue Roman" panose="02000503000000020004" pitchFamily="2" charset="0"/>
            </a:endParaRPr>
          </a:p>
          <a:p>
            <a:endParaRPr lang="en-US" sz="1000" dirty="0"/>
          </a:p>
        </p:txBody>
      </p:sp>
      <p:sp>
        <p:nvSpPr>
          <p:cNvPr id="10" name="Slide Number Placeholder 5">
            <a:extLst>
              <a:ext uri="{FF2B5EF4-FFF2-40B4-BE49-F238E27FC236}">
                <a16:creationId xmlns:a16="http://schemas.microsoft.com/office/drawing/2014/main" id="{2F97DC8F-1B05-BC70-CCFE-A52B1DAAB2A8}"/>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a:t>
            </a:fld>
            <a:endParaRPr lang="en-US" dirty="0"/>
          </a:p>
        </p:txBody>
      </p:sp>
      <p:pic>
        <p:nvPicPr>
          <p:cNvPr id="11" name="Picture 10" descr="A black and white logo&#10;&#10;Description automatically generated">
            <a:extLst>
              <a:ext uri="{FF2B5EF4-FFF2-40B4-BE49-F238E27FC236}">
                <a16:creationId xmlns:a16="http://schemas.microsoft.com/office/drawing/2014/main" id="{A41B3C7E-0054-62AD-BF30-7C37961FAA3C}"/>
              </a:ext>
            </a:extLst>
          </p:cNvPr>
          <p:cNvPicPr>
            <a:picLocks noChangeAspect="1"/>
          </p:cNvPicPr>
          <p:nvPr userDrawn="1"/>
        </p:nvPicPr>
        <p:blipFill>
          <a:blip r:embed="rId2"/>
          <a:stretch>
            <a:fillRect/>
          </a:stretch>
        </p:blipFill>
        <p:spPr>
          <a:xfrm>
            <a:off x="8020876" y="6106096"/>
            <a:ext cx="1212574" cy="411608"/>
          </a:xfrm>
          <a:prstGeom prst="rect">
            <a:avLst/>
          </a:prstGeom>
        </p:spPr>
      </p:pic>
      <p:cxnSp>
        <p:nvCxnSpPr>
          <p:cNvPr id="12" name="Straight Connector 11">
            <a:extLst>
              <a:ext uri="{FF2B5EF4-FFF2-40B4-BE49-F238E27FC236}">
                <a16:creationId xmlns:a16="http://schemas.microsoft.com/office/drawing/2014/main" id="{0634C083-8FD6-356B-046B-8ADBB1913DBE}"/>
              </a:ext>
            </a:extLst>
          </p:cNvPr>
          <p:cNvCxnSpPr/>
          <p:nvPr userDrawn="1"/>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3" name="Title Placeholder 1">
            <a:extLst>
              <a:ext uri="{FF2B5EF4-FFF2-40B4-BE49-F238E27FC236}">
                <a16:creationId xmlns:a16="http://schemas.microsoft.com/office/drawing/2014/main" id="{65051F23-A3A2-5502-7F7F-46FAED651E6D}"/>
              </a:ext>
            </a:extLst>
          </p:cNvPr>
          <p:cNvSpPr txBox="1">
            <a:spLocks/>
          </p:cNvSpPr>
          <p:nvPr userDrawn="1"/>
        </p:nvSpPr>
        <p:spPr>
          <a:xfrm>
            <a:off x="732152" y="737792"/>
            <a:ext cx="8162445" cy="51163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l"/>
            <a:r>
              <a:rPr lang="en-GB" sz="1100" dirty="0"/>
              <a:t>Click to edit Master title style</a:t>
            </a:r>
            <a:endParaRPr lang="en-US" sz="1100" dirty="0"/>
          </a:p>
        </p:txBody>
      </p:sp>
    </p:spTree>
    <p:extLst>
      <p:ext uri="{BB962C8B-B14F-4D97-AF65-F5344CB8AC3E}">
        <p14:creationId xmlns:p14="http://schemas.microsoft.com/office/powerpoint/2010/main" val="81470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0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3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83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32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9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18DFDB-1645-D422-A3F6-534BEAB8755E}"/>
              </a:ext>
            </a:extLst>
          </p:cNvPr>
          <p:cNvSpPr/>
          <p:nvPr userDrawn="1"/>
        </p:nvSpPr>
        <p:spPr>
          <a:xfrm>
            <a:off x="0" y="0"/>
            <a:ext cx="12192000" cy="6858000"/>
          </a:xfrm>
          <a:prstGeom prst="rect">
            <a:avLst/>
          </a:prstGeom>
          <a:solidFill>
            <a:srgbClr val="75B5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71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A893D22-3E8B-E11E-216F-8E33B635151B}"/>
              </a:ext>
            </a:extLst>
          </p:cNvPr>
          <p:cNvPicPr>
            <a:picLocks noChangeAspect="1"/>
          </p:cNvPicPr>
          <p:nvPr/>
        </p:nvPicPr>
        <p:blipFill rotWithShape="1">
          <a:blip r:embed="rId2"/>
          <a:srcRect l="325" r="325" b="84683"/>
          <a:stretch/>
        </p:blipFill>
        <p:spPr>
          <a:xfrm>
            <a:off x="0" y="0"/>
            <a:ext cx="12192000" cy="1328267"/>
          </a:xfrm>
          <a:prstGeom prst="rect">
            <a:avLst/>
          </a:prstGeom>
        </p:spPr>
      </p:pic>
      <p:pic>
        <p:nvPicPr>
          <p:cNvPr id="20" name="Picture 19">
            <a:extLst>
              <a:ext uri="{FF2B5EF4-FFF2-40B4-BE49-F238E27FC236}">
                <a16:creationId xmlns:a16="http://schemas.microsoft.com/office/drawing/2014/main" id="{69BC4B38-A33C-918B-63F5-B9886166C28F}"/>
              </a:ext>
            </a:extLst>
          </p:cNvPr>
          <p:cNvPicPr>
            <a:picLocks noChangeAspect="1"/>
          </p:cNvPicPr>
          <p:nvPr/>
        </p:nvPicPr>
        <p:blipFill>
          <a:blip r:embed="rId3"/>
          <a:stretch>
            <a:fillRect/>
          </a:stretch>
        </p:blipFill>
        <p:spPr>
          <a:xfrm>
            <a:off x="470477" y="307649"/>
            <a:ext cx="2314286" cy="839044"/>
          </a:xfrm>
          <a:prstGeom prst="rect">
            <a:avLst/>
          </a:prstGeom>
        </p:spPr>
      </p:pic>
      <p:sp>
        <p:nvSpPr>
          <p:cNvPr id="21" name="TextBox 20">
            <a:extLst>
              <a:ext uri="{FF2B5EF4-FFF2-40B4-BE49-F238E27FC236}">
                <a16:creationId xmlns:a16="http://schemas.microsoft.com/office/drawing/2014/main" id="{E36BC1D6-B53C-7BFF-89C5-6B979E489ECC}"/>
              </a:ext>
            </a:extLst>
          </p:cNvPr>
          <p:cNvSpPr txBox="1"/>
          <p:nvPr/>
        </p:nvSpPr>
        <p:spPr>
          <a:xfrm>
            <a:off x="4426527" y="2275608"/>
            <a:ext cx="6719455" cy="2092881"/>
          </a:xfrm>
          <a:prstGeom prst="rect">
            <a:avLst/>
          </a:prstGeom>
          <a:noFill/>
        </p:spPr>
        <p:txBody>
          <a:bodyPr wrap="square" rtlCol="0">
            <a:spAutoFit/>
          </a:bodyPr>
          <a:lstStyle/>
          <a:p>
            <a:pPr algn="r"/>
            <a:r>
              <a:rPr lang="en-GB" sz="4000" dirty="0">
                <a:solidFill>
                  <a:schemeClr val="bg1"/>
                </a:solidFill>
                <a:effectLst/>
                <a:latin typeface="Calibri" panose="020F0502020204030204" pitchFamily="34" charset="0"/>
                <a:cs typeface="Calibri" panose="020F0502020204030204" pitchFamily="34" charset="0"/>
              </a:rPr>
              <a:t> Radiography Radiographic </a:t>
            </a:r>
          </a:p>
          <a:p>
            <a:pPr algn="r"/>
            <a:r>
              <a:rPr lang="en-GB" sz="4000" dirty="0">
                <a:solidFill>
                  <a:schemeClr val="bg1"/>
                </a:solidFill>
                <a:effectLst/>
                <a:latin typeface="Calibri" panose="020F0502020204030204" pitchFamily="34" charset="0"/>
                <a:cs typeface="Calibri" panose="020F0502020204030204" pitchFamily="34" charset="0"/>
              </a:rPr>
              <a:t>Workforce</a:t>
            </a:r>
            <a:r>
              <a:rPr lang="en-GB" sz="4000" i="1" dirty="0">
                <a:solidFill>
                  <a:schemeClr val="bg1"/>
                </a:solidFill>
                <a:effectLst/>
                <a:latin typeface="Calibri" panose="020F0502020204030204" pitchFamily="34" charset="0"/>
                <a:cs typeface="Calibri" panose="020F0502020204030204" pitchFamily="34" charset="0"/>
              </a:rPr>
              <a:t> </a:t>
            </a:r>
            <a:r>
              <a:rPr lang="en-GB" sz="4000" dirty="0">
                <a:solidFill>
                  <a:schemeClr val="bg1"/>
                </a:solidFill>
                <a:effectLst/>
                <a:latin typeface="Calibri" panose="020F0502020204030204" pitchFamily="34" charset="0"/>
                <a:cs typeface="Calibri" panose="020F0502020204030204" pitchFamily="34" charset="0"/>
              </a:rPr>
              <a:t>UK Census</a:t>
            </a:r>
          </a:p>
          <a:p>
            <a:pPr algn="r"/>
            <a:r>
              <a:rPr lang="en-GB" sz="3200" b="1" dirty="0">
                <a:solidFill>
                  <a:schemeClr val="bg1"/>
                </a:solidFill>
                <a:effectLst/>
                <a:latin typeface="Calibri" panose="020F0502020204030204" pitchFamily="34" charset="0"/>
                <a:cs typeface="Calibri" panose="020F0502020204030204" pitchFamily="34" charset="0"/>
              </a:rPr>
              <a:t>2022</a:t>
            </a:r>
            <a:endParaRPr lang="en-GB" sz="4000" b="1" dirty="0">
              <a:solidFill>
                <a:schemeClr val="bg1"/>
              </a:solidFill>
              <a:effectLst/>
              <a:latin typeface="Calibri" panose="020F0502020204030204" pitchFamily="34" charset="0"/>
              <a:cs typeface="Calibri" panose="020F0502020204030204" pitchFamily="34" charset="0"/>
            </a:endParaRPr>
          </a:p>
          <a:p>
            <a:endParaRPr lang="en-US" dirty="0"/>
          </a:p>
        </p:txBody>
      </p:sp>
      <p:sp>
        <p:nvSpPr>
          <p:cNvPr id="22" name="TextBox 21">
            <a:extLst>
              <a:ext uri="{FF2B5EF4-FFF2-40B4-BE49-F238E27FC236}">
                <a16:creationId xmlns:a16="http://schemas.microsoft.com/office/drawing/2014/main" id="{C046D77C-AA7B-E01A-1BB6-B116E3740862}"/>
              </a:ext>
            </a:extLst>
          </p:cNvPr>
          <p:cNvSpPr txBox="1"/>
          <p:nvPr/>
        </p:nvSpPr>
        <p:spPr>
          <a:xfrm>
            <a:off x="6896100" y="4591678"/>
            <a:ext cx="4249882" cy="1015663"/>
          </a:xfrm>
          <a:prstGeom prst="rect">
            <a:avLst/>
          </a:prstGeom>
          <a:noFill/>
        </p:spPr>
        <p:txBody>
          <a:bodyPr wrap="square" rtlCol="0">
            <a:spAutoFit/>
          </a:bodyPr>
          <a:lstStyle/>
          <a:p>
            <a:pPr algn="r"/>
            <a:r>
              <a:rPr lang="en-GB" sz="1400" dirty="0">
                <a:solidFill>
                  <a:schemeClr val="bg1"/>
                </a:solidFill>
                <a:effectLst/>
                <a:latin typeface="Calibri" panose="020F0502020204030204" pitchFamily="34" charset="0"/>
                <a:cs typeface="Calibri" panose="020F0502020204030204" pitchFamily="34" charset="0"/>
              </a:rPr>
              <a:t>207 Providence Square, </a:t>
            </a:r>
          </a:p>
          <a:p>
            <a:pPr algn="r"/>
            <a:r>
              <a:rPr lang="en-GB" sz="1400" dirty="0">
                <a:solidFill>
                  <a:schemeClr val="bg1"/>
                </a:solidFill>
                <a:effectLst/>
                <a:latin typeface="Calibri" panose="020F0502020204030204" pitchFamily="34" charset="0"/>
                <a:cs typeface="Calibri" panose="020F0502020204030204" pitchFamily="34" charset="0"/>
              </a:rPr>
              <a:t>Mill Street, London SE1 2EW</a:t>
            </a:r>
          </a:p>
          <a:p>
            <a:pPr algn="r"/>
            <a:r>
              <a:rPr lang="en-GB" sz="1400" b="1" dirty="0" err="1">
                <a:solidFill>
                  <a:schemeClr val="bg1"/>
                </a:solidFill>
                <a:effectLst/>
                <a:latin typeface="Calibri" panose="020F0502020204030204" pitchFamily="34" charset="0"/>
                <a:cs typeface="Calibri" panose="020F0502020204030204" pitchFamily="34" charset="0"/>
              </a:rPr>
              <a:t>www.sor.org</a:t>
            </a:r>
            <a:endParaRPr lang="en-GB" sz="1400" dirty="0">
              <a:solidFill>
                <a:schemeClr val="bg1"/>
              </a:solidFill>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100077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10</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3"/>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Title Placeholder 1">
            <a:extLst>
              <a:ext uri="{FF2B5EF4-FFF2-40B4-BE49-F238E27FC236}">
                <a16:creationId xmlns:a16="http://schemas.microsoft.com/office/drawing/2014/main" id="{C007BF4F-F3CC-5AA1-F458-24756040E45D}"/>
              </a:ext>
            </a:extLst>
          </p:cNvPr>
          <p:cNvSpPr txBox="1">
            <a:spLocks/>
          </p:cNvSpPr>
          <p:nvPr/>
        </p:nvSpPr>
        <p:spPr>
          <a:xfrm>
            <a:off x="6915603" y="4599011"/>
            <a:ext cx="1620071" cy="4116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i="1" dirty="0">
                <a:effectLst/>
                <a:latin typeface="Calibri" panose="020F0502020204030204" pitchFamily="34" charset="0"/>
                <a:cs typeface="Calibri" panose="020F0502020204030204" pitchFamily="34" charset="0"/>
              </a:rPr>
              <a:t>Figure 3: Responses</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to survey</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questions</a:t>
            </a:r>
            <a:endParaRPr lang="en-GB" sz="90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pic>
        <p:nvPicPr>
          <p:cNvPr id="6" name="Picture 5" descr="A screenshot of a computer screen&#10;&#10;Description automatically generated">
            <a:extLst>
              <a:ext uri="{FF2B5EF4-FFF2-40B4-BE49-F238E27FC236}">
                <a16:creationId xmlns:a16="http://schemas.microsoft.com/office/drawing/2014/main" id="{FAB60B16-2D7B-E6D3-E289-2A328F994183}"/>
              </a:ext>
            </a:extLst>
          </p:cNvPr>
          <p:cNvPicPr>
            <a:picLocks noChangeAspect="1"/>
          </p:cNvPicPr>
          <p:nvPr/>
        </p:nvPicPr>
        <p:blipFill>
          <a:blip r:embed="rId4"/>
          <a:stretch>
            <a:fillRect/>
          </a:stretch>
        </p:blipFill>
        <p:spPr>
          <a:xfrm>
            <a:off x="803784" y="601271"/>
            <a:ext cx="6111820" cy="4552522"/>
          </a:xfrm>
          <a:prstGeom prst="rect">
            <a:avLst/>
          </a:prstGeom>
        </p:spPr>
      </p:pic>
      <p:sp>
        <p:nvSpPr>
          <p:cNvPr id="8" name="Text Placeholder 2">
            <a:extLst>
              <a:ext uri="{FF2B5EF4-FFF2-40B4-BE49-F238E27FC236}">
                <a16:creationId xmlns:a16="http://schemas.microsoft.com/office/drawing/2014/main" id="{CF5F7F41-970D-002C-4007-7D058FEEDAA7}"/>
              </a:ext>
            </a:extLst>
          </p:cNvPr>
          <p:cNvSpPr txBox="1">
            <a:spLocks/>
          </p:cNvSpPr>
          <p:nvPr/>
        </p:nvSpPr>
        <p:spPr>
          <a:xfrm>
            <a:off x="9849677" y="708403"/>
            <a:ext cx="1610172" cy="5669433"/>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Note: The self-reported survey data is collected in the same way as the </a:t>
            </a:r>
            <a:r>
              <a:rPr lang="en-GB" sz="900" dirty="0" err="1">
                <a:effectLst/>
                <a:latin typeface="Calibri" panose="020F0502020204030204" pitchFamily="34" charset="0"/>
                <a:cs typeface="Calibri" panose="020F0502020204030204" pitchFamily="34" charset="0"/>
              </a:rPr>
              <a:t>CoR</a:t>
            </a:r>
            <a:r>
              <a:rPr lang="en-GB" sz="900" dirty="0">
                <a:effectLst/>
                <a:latin typeface="Calibri" panose="020F0502020204030204" pitchFamily="34" charset="0"/>
                <a:cs typeface="Calibri" panose="020F0502020204030204" pitchFamily="34" charset="0"/>
              </a:rPr>
              <a:t> survey data. This has not been independently verified against NHS national workforce data.</a:t>
            </a:r>
          </a:p>
          <a:p>
            <a:endParaRPr lang="en-GB" sz="900" dirty="0">
              <a:latin typeface="Calibri" panose="020F0502020204030204" pitchFamily="34" charset="0"/>
              <a:cs typeface="Calibri" panose="020F0502020204030204" pitchFamily="34" charset="0"/>
            </a:endParaRPr>
          </a:p>
          <a:p>
            <a:endParaRPr lang="en-US" dirty="0"/>
          </a:p>
        </p:txBody>
      </p:sp>
      <p:sp>
        <p:nvSpPr>
          <p:cNvPr id="9" name="Footer Placeholder 4">
            <a:extLst>
              <a:ext uri="{FF2B5EF4-FFF2-40B4-BE49-F238E27FC236}">
                <a16:creationId xmlns:a16="http://schemas.microsoft.com/office/drawing/2014/main" id="{DAE1ECCC-57C6-0EC1-625A-17521C38F7E6}"/>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3831845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11</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3"/>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2" y="558889"/>
            <a:ext cx="2743200" cy="55472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nSpc>
                <a:spcPct val="100000"/>
              </a:lnSpc>
            </a:pPr>
            <a:r>
              <a:rPr lang="en-GB" sz="900" b="0" dirty="0">
                <a:effectLst/>
                <a:latin typeface="Calibri" panose="020F0502020204030204" pitchFamily="34" charset="0"/>
                <a:cs typeface="Calibri" panose="020F0502020204030204" pitchFamily="34" charset="0"/>
              </a:rPr>
              <a:t>The </a:t>
            </a:r>
            <a:r>
              <a:rPr lang="en-GB" sz="900" b="0" dirty="0" err="1">
                <a:effectLst/>
                <a:latin typeface="Calibri" panose="020F0502020204030204" pitchFamily="34" charset="0"/>
                <a:cs typeface="Calibri" panose="020F0502020204030204" pitchFamily="34" charset="0"/>
              </a:rPr>
              <a:t>SoR</a:t>
            </a:r>
            <a:r>
              <a:rPr lang="en-GB" sz="900" b="0" dirty="0">
                <a:effectLst/>
                <a:latin typeface="Calibri" panose="020F0502020204030204" pitchFamily="34" charset="0"/>
                <a:cs typeface="Calibri" panose="020F0502020204030204" pitchFamily="34" charset="0"/>
              </a:rPr>
              <a:t> 2022 workforce census captures data about the UK radiotherapy radiographic workforce at the census date of 1 November 2022. Data collection was performed between November 2022 and March 2023 by means of an </a:t>
            </a:r>
            <a:r>
              <a:rPr lang="en-GB" sz="900" b="0" dirty="0" err="1">
                <a:effectLst/>
                <a:latin typeface="Calibri" panose="020F0502020204030204" pitchFamily="34" charset="0"/>
                <a:cs typeface="Calibri" panose="020F0502020204030204" pitchFamily="34" charset="0"/>
              </a:rPr>
              <a:t>Alchemer</a:t>
            </a:r>
            <a:r>
              <a:rPr lang="en-GB" sz="900" b="0" dirty="0">
                <a:effectLst/>
                <a:latin typeface="Calibri" panose="020F0502020204030204" pitchFamily="34" charset="0"/>
                <a:cs typeface="Calibri" panose="020F0502020204030204" pitchFamily="34" charset="0"/>
              </a:rPr>
              <a:t>® online questionnaire distributed to radiotherapy service managers. The census asked for the total numbers of therapeutic radiographers, assistant practitioners (APs), trainee assistant practitioners (TAPs) and clinical support workers delivering radiotherapy (together referred to as the ‘radiotherapy radiographic workforce’ in this report) within the budgetary control of the radiotherapy service manager. Radiotherapy helpers and administration staff are not included in the numbers. Notably, starting from 2021, the census has been expanded to include clinical support workers in its data collection.</a:t>
            </a:r>
          </a:p>
          <a:p>
            <a:endParaRPr lang="en-GB" sz="900" b="0" dirty="0">
              <a:latin typeface="Calibri" panose="020F0502020204030204" pitchFamily="34" charset="0"/>
              <a:cs typeface="Calibri" panose="020F0502020204030204" pitchFamily="34" charset="0"/>
            </a:endParaRPr>
          </a:p>
          <a:p>
            <a:r>
              <a:rPr lang="en-GB" sz="1400" b="1" dirty="0">
                <a:effectLst/>
                <a:latin typeface="Calibri" panose="020F0502020204030204" pitchFamily="34" charset="0"/>
                <a:cs typeface="Calibri" panose="020F0502020204030204" pitchFamily="34" charset="0"/>
              </a:rPr>
              <a:t>Respondents were</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asked:</a:t>
            </a:r>
          </a:p>
          <a:p>
            <a:endParaRPr lang="en-GB" sz="1400" dirty="0">
              <a:latin typeface="Calibri" panose="020F0502020204030204" pitchFamily="34" charset="0"/>
              <a:cs typeface="Calibri" panose="020F0502020204030204" pitchFamily="34" charset="0"/>
            </a:endParaRPr>
          </a:p>
          <a:p>
            <a:pPr marL="171450" indent="-171450">
              <a:lnSpc>
                <a:spcPct val="100000"/>
              </a:lnSpc>
              <a:buFont typeface="Arial" panose="020B0604020202020204" pitchFamily="34" charset="0"/>
              <a:buChar char="•"/>
            </a:pP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Their contact details and job title</a:t>
            </a:r>
          </a:p>
          <a:p>
            <a:pPr marL="171450" indent="-171450">
              <a:lnSpc>
                <a:spcPct val="100000"/>
              </a:lnSpc>
              <a:buFont typeface="Arial" panose="020B0604020202020204" pitchFamily="34" charset="0"/>
              <a:buChar char="•"/>
            </a:pP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The name of the radiotherapy provider on whose behalf they were responding</a:t>
            </a:r>
          </a:p>
          <a:p>
            <a:pPr marL="171450" indent="-171450">
              <a:lnSpc>
                <a:spcPct val="100000"/>
              </a:lnSpc>
              <a:buFont typeface="Arial" panose="020B0604020202020204" pitchFamily="34" charset="0"/>
              <a:buChar char="•"/>
            </a:pP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Number of treatment machines and total daily number of clinical hours</a:t>
            </a:r>
          </a:p>
          <a:p>
            <a:pPr marL="171450" indent="-171450">
              <a:lnSpc>
                <a:spcPct val="100000"/>
              </a:lnSpc>
              <a:buFont typeface="Arial" panose="020B0604020202020204" pitchFamily="34" charset="0"/>
              <a:buChar char="•"/>
            </a:pP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Establishment numbers by </a:t>
            </a:r>
            <a:r>
              <a:rPr lang="en-GB" sz="900" b="0" i="1"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 band – WTE</a:t>
            </a:r>
          </a:p>
          <a:p>
            <a:pPr marL="171450" indent="-171450">
              <a:lnSpc>
                <a:spcPct val="100000"/>
              </a:lnSpc>
              <a:buFont typeface="Arial" panose="020B0604020202020204" pitchFamily="34" charset="0"/>
              <a:buChar char="•"/>
            </a:pP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Numbers of staff in post by </a:t>
            </a:r>
            <a:r>
              <a:rPr lang="en-GB" sz="900" b="0" i="1"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 band – WTE</a:t>
            </a:r>
          </a:p>
          <a:p>
            <a:pPr marL="171450" indent="-171450">
              <a:lnSpc>
                <a:spcPct val="100000"/>
              </a:lnSpc>
              <a:buFont typeface="Arial" panose="020B0604020202020204" pitchFamily="34" charset="0"/>
              <a:buChar char="•"/>
            </a:pP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Number of staff in post by </a:t>
            </a:r>
            <a:r>
              <a:rPr lang="en-GB" sz="900" b="0" i="1"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i="1" kern="100" dirty="0">
                <a:effectLst/>
                <a:latin typeface="Calibri" panose="020F0502020204030204" pitchFamily="34" charset="0"/>
                <a:ea typeface="Calibri" panose="020F0502020204030204" pitchFamily="34" charset="0"/>
                <a:cs typeface="Times New Roman" panose="02020603050405020304" pitchFamily="18" charset="0"/>
              </a:rPr>
              <a:t> band – headcount</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Number of staff in an apprenticeship role by </a:t>
            </a:r>
            <a:r>
              <a:rPr lang="en-GB" sz="900" b="0"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 band</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Vacancy WTE numbers by </a:t>
            </a:r>
            <a:r>
              <a:rPr lang="en-GB" sz="900" b="0"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 band – current and three-month and job titles</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WTE establishment by site and career progression level</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Long-term absence headcount numbers by </a:t>
            </a:r>
            <a:r>
              <a:rPr lang="en-GB" sz="900" b="0"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 band – career break, long-term sickness absence and parental leave</a:t>
            </a:r>
          </a:p>
          <a:p>
            <a:pPr marL="171450" indent="-171450">
              <a:lnSpc>
                <a:spcPct val="100000"/>
              </a:lnSpc>
              <a:buFont typeface="Arial" panose="020B0604020202020204" pitchFamily="34" charset="0"/>
              <a:buChar char="•"/>
            </a:pPr>
            <a:endParaRPr lang="en-GB" sz="900" b="0" i="1"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0000"/>
              </a:lnSpc>
              <a:buFont typeface="Arial" panose="020B0604020202020204" pitchFamily="34" charset="0"/>
              <a:buChar char="•"/>
            </a:pPr>
            <a:endParaRPr lang="en-GB" sz="900" b="1" dirty="0">
              <a:effectLst/>
              <a:latin typeface="Calibri" panose="020F0502020204030204" pitchFamily="34" charset="0"/>
              <a:cs typeface="Calibri" panose="020F0502020204030204" pitchFamily="34" charset="0"/>
            </a:endParaRPr>
          </a:p>
          <a:p>
            <a:pPr marL="171450" indent="-171450">
              <a:lnSpc>
                <a:spcPct val="100000"/>
              </a:lnSpc>
              <a:buFont typeface="Arial" panose="020B0604020202020204" pitchFamily="34" charset="0"/>
              <a:buChar char="•"/>
            </a:pPr>
            <a:endParaRPr lang="en-GB" sz="900" dirty="0">
              <a:latin typeface="Calibri" panose="020F0502020204030204" pitchFamily="34" charset="0"/>
              <a:cs typeface="Calibri" panose="020F0502020204030204" pitchFamily="34" charset="0"/>
            </a:endParaRPr>
          </a:p>
          <a:p>
            <a:endParaRPr lang="en-GB" sz="1400" dirty="0">
              <a:effectLst/>
              <a:latin typeface="Calibri" panose="020F0502020204030204" pitchFamily="34" charset="0"/>
              <a:cs typeface="Calibri" panose="020F0502020204030204" pitchFamily="34" charset="0"/>
            </a:endParaRPr>
          </a:p>
        </p:txBody>
      </p: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947612" cy="280487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3</a:t>
            </a:r>
            <a:endParaRPr lang="en-GB" sz="2000" dirty="0">
              <a:effectLst/>
              <a:latin typeface="Calibri" panose="020F0502020204030204" pitchFamily="34" charset="0"/>
              <a:cs typeface="Calibri" panose="020F0502020204030204" pitchFamily="34" charset="0"/>
            </a:endParaRPr>
          </a:p>
          <a:p>
            <a:r>
              <a:rPr lang="en-GB" sz="2400" dirty="0">
                <a:effectLst/>
                <a:latin typeface="Calibri" panose="020F0502020204030204" pitchFamily="34" charset="0"/>
                <a:cs typeface="Calibri" panose="020F0502020204030204" pitchFamily="34" charset="0"/>
              </a:rPr>
              <a:t>Methodology</a:t>
            </a:r>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endParaRPr lang="en-GB" sz="2000" dirty="0">
              <a:effectLst/>
              <a:latin typeface="Calibri" panose="020F0502020204030204" pitchFamily="34" charset="0"/>
              <a:cs typeface="Calibri" panose="020F0502020204030204" pitchFamily="34" charset="0"/>
            </a:endParaRPr>
          </a:p>
        </p:txBody>
      </p:sp>
      <p:sp>
        <p:nvSpPr>
          <p:cNvPr id="2" name="Title Placeholder 1">
            <a:extLst>
              <a:ext uri="{FF2B5EF4-FFF2-40B4-BE49-F238E27FC236}">
                <a16:creationId xmlns:a16="http://schemas.microsoft.com/office/drawing/2014/main" id="{0568A459-0AC1-96C8-578B-2DDD6B556E2B}"/>
              </a:ext>
            </a:extLst>
          </p:cNvPr>
          <p:cNvSpPr txBox="1">
            <a:spLocks/>
          </p:cNvSpPr>
          <p:nvPr/>
        </p:nvSpPr>
        <p:spPr>
          <a:xfrm>
            <a:off x="3616171" y="624122"/>
            <a:ext cx="2743200" cy="583963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Headcount predicted to retire in the coming year, subsequent year and further 3 years by </a:t>
            </a:r>
            <a:r>
              <a:rPr lang="en-GB" sz="900" b="0"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 band</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Headcount of leavers in the previous year by </a:t>
            </a:r>
            <a:r>
              <a:rPr lang="en-GB" sz="900" b="0"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 band and reasons for leaving</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Job titles in use</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Recent and planned international recruitment by </a:t>
            </a:r>
            <a:r>
              <a:rPr lang="en-GB" sz="900" b="0" kern="100" dirty="0" err="1">
                <a:effectLst/>
                <a:latin typeface="Calibri" panose="020F0502020204030204" pitchFamily="34" charset="0"/>
                <a:ea typeface="Calibri" panose="020F0502020204030204" pitchFamily="34" charset="0"/>
                <a:cs typeface="Times New Roman" panose="02020603050405020304" pitchFamily="18" charset="0"/>
              </a:rPr>
              <a:t>AfC</a:t>
            </a: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 band</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Support of return to practice radiographers and students</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Use of agency therapeutic radiographers</a:t>
            </a:r>
          </a:p>
          <a:p>
            <a:pPr marL="171450" indent="-171450">
              <a:lnSpc>
                <a:spcPct val="100000"/>
              </a:lnSpc>
              <a:buFont typeface="Arial" panose="020B0604020202020204" pitchFamily="34" charset="0"/>
              <a:buChar char="•"/>
            </a:pPr>
            <a:r>
              <a:rPr lang="en-GB" sz="900" b="0" kern="100" dirty="0">
                <a:effectLst/>
                <a:latin typeface="Calibri" panose="020F0502020204030204" pitchFamily="34" charset="0"/>
                <a:ea typeface="Calibri" panose="020F0502020204030204" pitchFamily="34" charset="0"/>
                <a:cs typeface="Times New Roman" panose="02020603050405020304" pitchFamily="18" charset="0"/>
              </a:rPr>
              <a:t>Therapeutic radiographers employed in dosimetry and other cancer services not within the budgetary control of the radiotherapy service manager</a:t>
            </a:r>
          </a:p>
          <a:p>
            <a:pPr marL="171450" indent="-171450">
              <a:lnSpc>
                <a:spcPct val="100000"/>
              </a:lnSpc>
              <a:buFont typeface="Arial" panose="020B0604020202020204" pitchFamily="34" charset="0"/>
              <a:buChar char="•"/>
            </a:pPr>
            <a:endParaRPr lang="en-GB" sz="900" b="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n-GB" sz="900" b="0" dirty="0">
                <a:effectLst/>
                <a:latin typeface="Calibri" panose="020F0502020204030204" pitchFamily="34" charset="0"/>
                <a:cs typeface="Calibri" panose="020F0502020204030204" pitchFamily="34" charset="0"/>
              </a:rPr>
              <a:t>The previous census in 2021 introduced questions relating to the number of commissioned radiotherapy treatment machines and daily hours of external beam radiotherapy. These queries have now been extended to encompass data collection on linear accelerators (</a:t>
            </a:r>
            <a:r>
              <a:rPr lang="en-GB" sz="900" b="0" dirty="0" err="1">
                <a:effectLst/>
                <a:latin typeface="Calibri" panose="020F0502020204030204" pitchFamily="34" charset="0"/>
                <a:cs typeface="Calibri" panose="020F0502020204030204" pitchFamily="34" charset="0"/>
              </a:rPr>
              <a:t>linacs</a:t>
            </a:r>
            <a:r>
              <a:rPr lang="en-GB" sz="900" b="0" dirty="0">
                <a:effectLst/>
                <a:latin typeface="Calibri" panose="020F0502020204030204" pitchFamily="34" charset="0"/>
                <a:cs typeface="Calibri" panose="020F0502020204030204" pitchFamily="34" charset="0"/>
              </a:rPr>
              <a:t>), planning magnetic resonance imaging (MRI) and planning CT machines. This report assumes that numbers reported in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band 3 refer to clinical support workers delivering radiotherapy or TAPs, numbers reported in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band 4 refer to APs and numbers reported in </a:t>
            </a:r>
            <a:r>
              <a:rPr lang="en-GB" sz="900" b="0" dirty="0" err="1">
                <a:effectLst/>
                <a:latin typeface="Calibri" panose="020F0502020204030204" pitchFamily="34" charset="0"/>
                <a:cs typeface="Calibri" panose="020F0502020204030204" pitchFamily="34" charset="0"/>
              </a:rPr>
              <a:t>AfC</a:t>
            </a:r>
            <a:r>
              <a:rPr lang="en-GB" sz="900" b="0" dirty="0">
                <a:effectLst/>
                <a:latin typeface="Calibri" panose="020F0502020204030204" pitchFamily="34" charset="0"/>
                <a:cs typeface="Calibri" panose="020F0502020204030204" pitchFamily="34" charset="0"/>
              </a:rPr>
              <a:t> band 5 and above refer to therapeutic radiographers. The report excludes the physics and engineering radiotherapy workforce and clinical oncologists. Enquiries about the physics and engineering workforce in radiotherapy should be directed to the Institute of Physics and Engineering in Medicine. Enquiries about the clinical oncology workforce should be directed to the Royal College of Radiologists. Links to the full set of questions for the 2022 census and a spreadsheet with a breakdown of the principal data by radiotherapy provider can be found in the Downloads section of this report.</a:t>
            </a:r>
          </a:p>
          <a:p>
            <a:pPr>
              <a:lnSpc>
                <a:spcPct val="100000"/>
              </a:lnSpc>
            </a:pPr>
            <a:endParaRPr lang="en-GB" sz="900" b="0" dirty="0">
              <a:effectLst/>
              <a:latin typeface="Calibri" panose="020F0502020204030204" pitchFamily="34" charset="0"/>
              <a:cs typeface="Calibri" panose="020F0502020204030204" pitchFamily="34" charset="0"/>
            </a:endParaRPr>
          </a:p>
          <a:p>
            <a:pPr marL="171450" indent="-171450">
              <a:lnSpc>
                <a:spcPct val="100000"/>
              </a:lnSpc>
              <a:buFont typeface="Arial" panose="020B0604020202020204" pitchFamily="34" charset="0"/>
              <a:buChar char="•"/>
            </a:pPr>
            <a:endParaRPr lang="en-GB" sz="9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Placeholder 1">
            <a:extLst>
              <a:ext uri="{FF2B5EF4-FFF2-40B4-BE49-F238E27FC236}">
                <a16:creationId xmlns:a16="http://schemas.microsoft.com/office/drawing/2014/main" id="{6245BFB3-4D34-222A-A4C9-3FEBBAFBC589}"/>
              </a:ext>
            </a:extLst>
          </p:cNvPr>
          <p:cNvSpPr txBox="1">
            <a:spLocks/>
          </p:cNvSpPr>
          <p:nvPr/>
        </p:nvSpPr>
        <p:spPr>
          <a:xfrm>
            <a:off x="6458762" y="624121"/>
            <a:ext cx="2743200" cy="53676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b="0" dirty="0">
                <a:effectLst/>
                <a:latin typeface="Calibri" panose="020F0502020204030204" pitchFamily="34" charset="0"/>
                <a:cs typeface="Calibri" panose="020F0502020204030204" pitchFamily="34" charset="0"/>
              </a:rPr>
              <a:t>60 out of 61 NHS providers of radiotherapy services in the UK submitted data to the current 2022 census. In addition, two independent (non-NHS) providers of radiotherapy services responded (out of a maximum of ten), giving a 87% response rate overall. HCA Healthcare UK provided five responses from the five branches of their radiotherapy provisions. The number of respondents whose data is being used in each question is shown by the ‘n’ value below tables and figures. This ‘n’ value is the number of respondents to the question in the 2022 census.</a:t>
            </a:r>
          </a:p>
          <a:p>
            <a:br>
              <a:rPr lang="en-GB" sz="900" b="0" dirty="0">
                <a:effectLst/>
                <a:latin typeface="Calibri" panose="020F0502020204030204" pitchFamily="34" charset="0"/>
                <a:cs typeface="Calibri" panose="020F0502020204030204" pitchFamily="34" charset="0"/>
              </a:rPr>
            </a:br>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6" name="Footer Placeholder 4">
            <a:extLst>
              <a:ext uri="{FF2B5EF4-FFF2-40B4-BE49-F238E27FC236}">
                <a16:creationId xmlns:a16="http://schemas.microsoft.com/office/drawing/2014/main" id="{E62C0641-7412-6DB0-D475-25DAC197E323}"/>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4045278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DBE00B3-E667-F47C-4EC3-B2837999074A}"/>
              </a:ext>
            </a:extLst>
          </p:cNvPr>
          <p:cNvSpPr>
            <a:spLocks noGrp="1"/>
          </p:cNvSpPr>
          <p:nvPr>
            <p:ph type="title" idx="4294967295" hasCustomPrompt="1"/>
          </p:nvPr>
        </p:nvSpPr>
        <p:spPr>
          <a:xfrm>
            <a:off x="9849677" y="624121"/>
            <a:ext cx="1812235" cy="4042147"/>
          </a:xfrm>
          <a:prstGeom prst="rect">
            <a:avLst/>
          </a:prstGeom>
        </p:spPr>
        <p:txBody>
          <a:bodyPr vert="horz" lIns="91440" tIns="45720" rIns="91440" bIns="45720" rtlCol="0" anchor="t">
            <a:normAutofit/>
          </a:bodyPr>
          <a:lstStyle/>
          <a:p>
            <a:r>
              <a:rPr lang="en-GB" sz="2200" b="1" dirty="0">
                <a:effectLst/>
                <a:latin typeface="Calibri" panose="020F0502020204030204" pitchFamily="34" charset="0"/>
                <a:cs typeface="Calibri" panose="020F0502020204030204" pitchFamily="34" charset="0"/>
              </a:rPr>
              <a:t>4</a:t>
            </a:r>
            <a:br>
              <a:rPr lang="en-GB" sz="2200" b="1"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Profile of </a:t>
            </a:r>
            <a:br>
              <a:rPr lang="en-GB" sz="2000"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respondent workforce </a:t>
            </a:r>
            <a:br>
              <a:rPr lang="en-GB" sz="2000"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size</a:t>
            </a:r>
            <a:br>
              <a:rPr lang="en-GB" sz="2000" dirty="0">
                <a:effectLst/>
                <a:latin typeface="Calibri" panose="020F0502020204030204" pitchFamily="34" charset="0"/>
                <a:cs typeface="Calibri" panose="020F0502020204030204" pitchFamily="34" charset="0"/>
              </a:rPr>
            </a:br>
            <a:br>
              <a:rPr lang="en-GB" dirty="0">
                <a:effectLst/>
                <a:latin typeface="Helvetica Neue LT Std" panose="020B0904020202020204" pitchFamily="34" charset="0"/>
              </a:rPr>
            </a:br>
            <a:endParaRPr lang="en-US" dirty="0"/>
          </a:p>
        </p:txBody>
      </p:sp>
      <p:sp>
        <p:nvSpPr>
          <p:cNvPr id="6" name="Text Placeholder 2">
            <a:extLst>
              <a:ext uri="{FF2B5EF4-FFF2-40B4-BE49-F238E27FC236}">
                <a16:creationId xmlns:a16="http://schemas.microsoft.com/office/drawing/2014/main" id="{742F2860-76CB-B48D-C969-B0A4CD6C85A5}"/>
              </a:ext>
            </a:extLst>
          </p:cNvPr>
          <p:cNvSpPr>
            <a:spLocks noGrp="1"/>
          </p:cNvSpPr>
          <p:nvPr>
            <p:ph idx="4294967295" hasCustomPrompt="1"/>
          </p:nvPr>
        </p:nvSpPr>
        <p:spPr>
          <a:xfrm>
            <a:off x="9849677" y="2333009"/>
            <a:ext cx="1865243" cy="4258722"/>
          </a:xfrm>
          <a:prstGeom prst="rect">
            <a:avLst/>
          </a:prstGeom>
        </p:spPr>
        <p:txBody>
          <a:bodyPr vert="horz" lIns="91440" tIns="45720" rIns="91440" bIns="45720" rtlCol="0">
            <a:normAutofit/>
          </a:bodyPr>
          <a:lstStyle>
            <a:lvl1pPr>
              <a:defRPr sz="1100">
                <a:solidFill>
                  <a:schemeClr val="bg1"/>
                </a:solidFill>
              </a:defRPr>
            </a:lvl1pPr>
          </a:lstStyle>
          <a:p>
            <a:r>
              <a:rPr lang="en-GB" sz="900" dirty="0">
                <a:effectLst/>
                <a:latin typeface="Calibri" panose="020F0502020204030204" pitchFamily="34" charset="0"/>
                <a:cs typeface="Calibri" panose="020F0502020204030204" pitchFamily="34" charset="0"/>
              </a:rPr>
              <a:t>Figure 4 shows the distribution of the 62 respondents to the 2022 census in terms of the size of their radiotherapy radiographic workforce WTE. 69% of the NHS respondents to the census have fewer than 80 radiotherapy radiographic workers WTE. Both of the non-NHS respondents have fewer than 40 radiotherapy radiographic workers WTE.</a:t>
            </a:r>
          </a:p>
          <a:p>
            <a:r>
              <a:rPr lang="en-GB" sz="900" i="1" dirty="0">
                <a:effectLst/>
                <a:latin typeface="Calibri" panose="020F0502020204030204" pitchFamily="34" charset="0"/>
                <a:cs typeface="Calibri" panose="020F0502020204030204" pitchFamily="34" charset="0"/>
              </a:rPr>
              <a:t>Figure 4: Radiotherapy radiographic workforce WTE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size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distribution</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of</a:t>
            </a:r>
            <a:br>
              <a:rPr lang="en-GB" sz="900" i="1" dirty="0">
                <a:effectLst/>
                <a:latin typeface="Calibri" panose="020F0502020204030204" pitchFamily="34" charset="0"/>
                <a:cs typeface="Calibri" panose="020F0502020204030204" pitchFamily="34" charset="0"/>
              </a:rPr>
            </a:br>
            <a:r>
              <a:rPr lang="en-GB" sz="900" i="1" dirty="0">
                <a:effectLst/>
                <a:latin typeface="Calibri" panose="020F0502020204030204" pitchFamily="34" charset="0"/>
                <a:cs typeface="Calibri" panose="020F0502020204030204" pitchFamily="34" charset="0"/>
              </a:rPr>
              <a:t>2022 census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respondents</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(n=62)</a:t>
            </a:r>
          </a:p>
          <a:p>
            <a:pPr lvl="0"/>
            <a:endParaRPr lang="en-US" dirty="0"/>
          </a:p>
        </p:txBody>
      </p:sp>
      <p:sp>
        <p:nvSpPr>
          <p:cNvPr id="8" name="Title Placeholder 1">
            <a:extLst>
              <a:ext uri="{FF2B5EF4-FFF2-40B4-BE49-F238E27FC236}">
                <a16:creationId xmlns:a16="http://schemas.microsoft.com/office/drawing/2014/main" id="{F1F48AC6-C057-9B1C-2144-5751E63A9D7D}"/>
              </a:ext>
            </a:extLst>
          </p:cNvPr>
          <p:cNvSpPr txBox="1">
            <a:spLocks/>
          </p:cNvSpPr>
          <p:nvPr/>
        </p:nvSpPr>
        <p:spPr>
          <a:xfrm>
            <a:off x="2" y="529070"/>
            <a:ext cx="9541561" cy="44074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endParaRPr lang="en-GB" sz="1400" dirty="0">
              <a:effectLst/>
              <a:latin typeface="Helvetica Neue LT Std" panose="020B0904020202020204" pitchFamily="34" charset="0"/>
            </a:endParaRPr>
          </a:p>
          <a:p>
            <a:pPr algn="ctr"/>
            <a:r>
              <a:rPr lang="en-GB" sz="1400" dirty="0">
                <a:effectLst/>
                <a:latin typeface="Calibri" panose="020F0502020204030204" pitchFamily="34" charset="0"/>
                <a:cs typeface="Calibri" panose="020F0502020204030204" pitchFamily="34" charset="0"/>
              </a:rPr>
              <a:t>Size distribution of 2022 census respondents </a:t>
            </a:r>
          </a:p>
          <a:p>
            <a:pPr algn="ctr"/>
            <a:endParaRPr lang="en-US" sz="1400" dirty="0"/>
          </a:p>
        </p:txBody>
      </p:sp>
      <p:sp>
        <p:nvSpPr>
          <p:cNvPr id="9" name="Title Placeholder 1">
            <a:extLst>
              <a:ext uri="{FF2B5EF4-FFF2-40B4-BE49-F238E27FC236}">
                <a16:creationId xmlns:a16="http://schemas.microsoft.com/office/drawing/2014/main" id="{33E65D80-CE8B-2E6A-F6AA-DA3CD6B207FA}"/>
              </a:ext>
            </a:extLst>
          </p:cNvPr>
          <p:cNvSpPr txBox="1">
            <a:spLocks/>
          </p:cNvSpPr>
          <p:nvPr/>
        </p:nvSpPr>
        <p:spPr>
          <a:xfrm>
            <a:off x="0" y="5707921"/>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Radiotherapy radiographic workforce WTE</a:t>
            </a:r>
          </a:p>
          <a:p>
            <a:pPr algn="ctr">
              <a:lnSpc>
                <a:spcPct val="170000"/>
              </a:lnSpc>
            </a:pPr>
            <a:r>
              <a:rPr lang="en-GB" sz="4000" i="1" dirty="0">
                <a:effectLst/>
                <a:latin typeface="Calibri" panose="020F0502020204030204" pitchFamily="34" charset="0"/>
                <a:cs typeface="Calibri" panose="020F0502020204030204" pitchFamily="34" charset="0"/>
              </a:rPr>
              <a:t>Figure </a:t>
            </a:r>
            <a:r>
              <a:rPr lang="en-GB" sz="4000" i="1" dirty="0">
                <a:latin typeface="Calibri" panose="020F0502020204030204" pitchFamily="34" charset="0"/>
                <a:cs typeface="Calibri" panose="020F0502020204030204" pitchFamily="34" charset="0"/>
              </a:rPr>
              <a:t>4</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10" name="Title Placeholder 1">
            <a:extLst>
              <a:ext uri="{FF2B5EF4-FFF2-40B4-BE49-F238E27FC236}">
                <a16:creationId xmlns:a16="http://schemas.microsoft.com/office/drawing/2014/main" id="{64B3F258-73F6-4941-3EC2-43DE5F2BEF1F}"/>
              </a:ext>
            </a:extLst>
          </p:cNvPr>
          <p:cNvSpPr txBox="1">
            <a:spLocks/>
          </p:cNvSpPr>
          <p:nvPr/>
        </p:nvSpPr>
        <p:spPr>
          <a:xfrm rot="16200000">
            <a:off x="-1635493" y="2982887"/>
            <a:ext cx="4360983"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Number of respondents</a:t>
            </a:r>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12</a:t>
            </a:fld>
            <a:endParaRPr lang="en-US" dirty="0"/>
          </a:p>
        </p:txBody>
      </p:sp>
      <p:pic>
        <p:nvPicPr>
          <p:cNvPr id="3" name="Picture 2" descr="A blue and white sign&#10;&#10;Description automatically generated">
            <a:extLst>
              <a:ext uri="{FF2B5EF4-FFF2-40B4-BE49-F238E27FC236}">
                <a16:creationId xmlns:a16="http://schemas.microsoft.com/office/drawing/2014/main" id="{90B80887-E9FB-0B2A-CE89-32D941F049AB}"/>
              </a:ext>
            </a:extLst>
          </p:cNvPr>
          <p:cNvPicPr>
            <a:picLocks noChangeAspect="1"/>
          </p:cNvPicPr>
          <p:nvPr/>
        </p:nvPicPr>
        <p:blipFill>
          <a:blip r:embed="rId2"/>
          <a:stretch>
            <a:fillRect/>
          </a:stretch>
        </p:blipFill>
        <p:spPr>
          <a:xfrm>
            <a:off x="7245863" y="5132223"/>
            <a:ext cx="1943327" cy="272687"/>
          </a:xfrm>
          <a:prstGeom prst="rect">
            <a:avLst/>
          </a:prstGeom>
        </p:spPr>
      </p:pic>
      <p:pic>
        <p:nvPicPr>
          <p:cNvPr id="7" name="Picture 6">
            <a:extLst>
              <a:ext uri="{FF2B5EF4-FFF2-40B4-BE49-F238E27FC236}">
                <a16:creationId xmlns:a16="http://schemas.microsoft.com/office/drawing/2014/main" id="{AE0B3E3F-B07D-03B8-0B80-CCBAA67A70B0}"/>
              </a:ext>
            </a:extLst>
          </p:cNvPr>
          <p:cNvPicPr>
            <a:picLocks noChangeAspect="1"/>
          </p:cNvPicPr>
          <p:nvPr/>
        </p:nvPicPr>
        <p:blipFill rotWithShape="1">
          <a:blip r:embed="rId3"/>
          <a:srcRect l="13327" t="13547" r="34167" b="16550"/>
          <a:stretch/>
        </p:blipFill>
        <p:spPr>
          <a:xfrm>
            <a:off x="2369991" y="974356"/>
            <a:ext cx="4891007" cy="4601422"/>
          </a:xfrm>
          <a:prstGeom prst="rect">
            <a:avLst/>
          </a:prstGeom>
        </p:spPr>
      </p:pic>
      <p:sp>
        <p:nvSpPr>
          <p:cNvPr id="15" name="Footer Placeholder 4">
            <a:extLst>
              <a:ext uri="{FF2B5EF4-FFF2-40B4-BE49-F238E27FC236}">
                <a16:creationId xmlns:a16="http://schemas.microsoft.com/office/drawing/2014/main" id="{3EA16927-FF9C-D8E4-2CC9-D0D773041DF8}"/>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4124864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DBE00B3-E667-F47C-4EC3-B2837999074A}"/>
              </a:ext>
            </a:extLst>
          </p:cNvPr>
          <p:cNvSpPr>
            <a:spLocks noGrp="1"/>
          </p:cNvSpPr>
          <p:nvPr>
            <p:ph type="title" idx="4294967295" hasCustomPrompt="1"/>
          </p:nvPr>
        </p:nvSpPr>
        <p:spPr>
          <a:xfrm>
            <a:off x="9849677" y="624121"/>
            <a:ext cx="1812235" cy="3193735"/>
          </a:xfrm>
          <a:prstGeom prst="rect">
            <a:avLst/>
          </a:prstGeom>
        </p:spPr>
        <p:txBody>
          <a:bodyPr vert="horz" lIns="91440" tIns="45720" rIns="91440" bIns="45720" rtlCol="0" anchor="t">
            <a:noAutofit/>
          </a:bodyPr>
          <a:lstStyle/>
          <a:p>
            <a:r>
              <a:rPr lang="en-GB" sz="2000" dirty="0">
                <a:latin typeface="Calibri" panose="020F0502020204030204" pitchFamily="34" charset="0"/>
                <a:cs typeface="Calibri" panose="020F0502020204030204" pitchFamily="34" charset="0"/>
              </a:rPr>
              <a:t>5</a:t>
            </a:r>
            <a:br>
              <a:rPr lang="en-GB" sz="2000"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NHS </a:t>
            </a:r>
            <a:br>
              <a:rPr lang="en-GB" sz="2000"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establishment and vacancies</a:t>
            </a:r>
            <a:br>
              <a:rPr lang="en-GB" sz="2000" dirty="0">
                <a:effectLst/>
                <a:latin typeface="Calibri" panose="020F0502020204030204" pitchFamily="34" charset="0"/>
                <a:cs typeface="Calibri" panose="020F0502020204030204" pitchFamily="34" charset="0"/>
              </a:rPr>
            </a:br>
            <a:br>
              <a:rPr lang="en-GB" sz="2000" dirty="0">
                <a:effectLst/>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5.1</a:t>
            </a:r>
            <a:br>
              <a:rPr lang="en-GB" sz="2000"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NHS </a:t>
            </a:r>
            <a:br>
              <a:rPr lang="en-GB" sz="2000"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establishment and vacancies by UK country</a:t>
            </a:r>
            <a:br>
              <a:rPr lang="en-GB" sz="2000" dirty="0">
                <a:effectLst/>
                <a:latin typeface="Calibri" panose="020F0502020204030204" pitchFamily="34" charset="0"/>
                <a:cs typeface="Calibri" panose="020F0502020204030204" pitchFamily="34" charset="0"/>
              </a:rPr>
            </a:br>
            <a:br>
              <a:rPr lang="en-GB" sz="2000" dirty="0">
                <a:effectLst/>
                <a:latin typeface="Calibri" panose="020F0502020204030204" pitchFamily="34" charset="0"/>
                <a:cs typeface="Calibri" panose="020F0502020204030204" pitchFamily="34" charset="0"/>
              </a:rPr>
            </a:br>
            <a:br>
              <a:rPr lang="en-GB" sz="2000" dirty="0">
                <a:effectLst/>
                <a:latin typeface="Calibri" panose="020F0502020204030204" pitchFamily="34" charset="0"/>
                <a:cs typeface="Calibri" panose="020F0502020204030204" pitchFamily="34" charset="0"/>
              </a:rPr>
            </a:br>
            <a:br>
              <a:rPr lang="en-GB" sz="2000" dirty="0">
                <a:effectLst/>
                <a:latin typeface="Calibri" panose="020F0502020204030204" pitchFamily="34" charset="0"/>
                <a:cs typeface="Calibri" panose="020F0502020204030204" pitchFamily="34" charset="0"/>
              </a:rPr>
            </a:br>
            <a:endParaRPr lang="en-GB" sz="2000" dirty="0">
              <a:effectLst/>
              <a:latin typeface="Calibri" panose="020F0502020204030204" pitchFamily="34" charset="0"/>
              <a:cs typeface="Calibri" panose="020F0502020204030204" pitchFamily="34" charset="0"/>
            </a:endParaRPr>
          </a:p>
        </p:txBody>
      </p:sp>
      <p:sp>
        <p:nvSpPr>
          <p:cNvPr id="6" name="Text Placeholder 2">
            <a:extLst>
              <a:ext uri="{FF2B5EF4-FFF2-40B4-BE49-F238E27FC236}">
                <a16:creationId xmlns:a16="http://schemas.microsoft.com/office/drawing/2014/main" id="{742F2860-76CB-B48D-C969-B0A4CD6C85A5}"/>
              </a:ext>
            </a:extLst>
          </p:cNvPr>
          <p:cNvSpPr>
            <a:spLocks noGrp="1"/>
          </p:cNvSpPr>
          <p:nvPr>
            <p:ph idx="4294967295" hasCustomPrompt="1"/>
          </p:nvPr>
        </p:nvSpPr>
        <p:spPr>
          <a:xfrm>
            <a:off x="9849677" y="3640535"/>
            <a:ext cx="1865243" cy="2769960"/>
          </a:xfrm>
          <a:prstGeom prst="rect">
            <a:avLst/>
          </a:prstGeom>
        </p:spPr>
        <p:txBody>
          <a:bodyPr vert="horz" lIns="91440" tIns="45720" rIns="91440" bIns="45720" rtlCol="0">
            <a:normAutofit/>
          </a:bodyPr>
          <a:lstStyle>
            <a:lvl1pPr>
              <a:defRPr sz="1100">
                <a:solidFill>
                  <a:schemeClr val="bg1"/>
                </a:solidFill>
              </a:defRPr>
            </a:lvl1pPr>
          </a:lstStyle>
          <a:p>
            <a:r>
              <a:rPr lang="en-GB" sz="900" dirty="0">
                <a:effectLst/>
                <a:latin typeface="Calibri" panose="020F0502020204030204" pitchFamily="34" charset="0"/>
                <a:cs typeface="Calibri" panose="020F0502020204030204" pitchFamily="34" charset="0"/>
              </a:rPr>
              <a:t>Table 1 shows the total NHS WTE of 3902.95 broken down by country. The vacancies and vacancy rates are also displayed. </a:t>
            </a:r>
          </a:p>
          <a:p>
            <a:r>
              <a:rPr lang="en-GB" sz="900" i="1" dirty="0">
                <a:effectLst/>
                <a:latin typeface="Calibri" panose="020F0502020204030204" pitchFamily="34" charset="0"/>
                <a:cs typeface="Calibri" panose="020F0502020204030204" pitchFamily="34" charset="0"/>
              </a:rPr>
              <a:t>Table 1: NHS radiotherapy radiographic workforce establishment WTE, vacant WTE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and vacancy rate</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by UK</a:t>
            </a:r>
            <a:r>
              <a:rPr lang="en-GB" sz="900" i="1" dirty="0">
                <a:latin typeface="Calibri" panose="020F0502020204030204" pitchFamily="34" charset="0"/>
                <a:cs typeface="Calibri" panose="020F0502020204030204" pitchFamily="34" charset="0"/>
              </a:rPr>
              <a:t> </a:t>
            </a:r>
            <a:r>
              <a:rPr lang="en-GB" sz="900" i="1" dirty="0">
                <a:effectLst/>
                <a:latin typeface="Calibri" panose="020F0502020204030204" pitchFamily="34" charset="0"/>
                <a:cs typeface="Calibri" panose="020F0502020204030204" pitchFamily="34" charset="0"/>
              </a:rPr>
              <a:t>country (n=60)</a:t>
            </a:r>
          </a:p>
          <a:p>
            <a:r>
              <a:rPr lang="en-GB" sz="900" dirty="0">
                <a:effectLst/>
                <a:latin typeface="Calibri" panose="020F0502020204030204" pitchFamily="34" charset="0"/>
                <a:cs typeface="Calibri" panose="020F0502020204030204" pitchFamily="34" charset="0"/>
              </a:rPr>
              <a:t>Caution requires: Vacancy numbers were not received from one of the three Welsh radiotherapy providers.</a:t>
            </a:r>
          </a:p>
          <a:p>
            <a:br>
              <a:rPr lang="en-GB" sz="1400" i="1" dirty="0">
                <a:effectLst/>
                <a:latin typeface="Calibri" panose="020F0502020204030204" pitchFamily="34" charset="0"/>
                <a:cs typeface="Calibri" panose="020F0502020204030204" pitchFamily="34" charset="0"/>
              </a:rPr>
            </a:br>
            <a:endParaRPr lang="en-GB" sz="1400" dirty="0">
              <a:effectLst/>
              <a:latin typeface="Calibri" panose="020F0502020204030204" pitchFamily="34" charset="0"/>
              <a:cs typeface="Calibri" panose="020F0502020204030204" pitchFamily="34" charset="0"/>
            </a:endParaRPr>
          </a:p>
          <a:p>
            <a:endParaRPr lang="en-GB" sz="1000" dirty="0">
              <a:effectLst/>
              <a:latin typeface="Helvetica Neue Roman" panose="02000503000000020004" pitchFamily="2" charset="0"/>
            </a:endParaRPr>
          </a:p>
          <a:p>
            <a:pPr lvl="0"/>
            <a:endParaRPr lang="en-US"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13</a:t>
            </a:fld>
            <a:endParaRPr lang="en-US" dirty="0"/>
          </a:p>
        </p:txBody>
      </p:sp>
      <p:pic>
        <p:nvPicPr>
          <p:cNvPr id="7" name="Picture 6">
            <a:extLst>
              <a:ext uri="{FF2B5EF4-FFF2-40B4-BE49-F238E27FC236}">
                <a16:creationId xmlns:a16="http://schemas.microsoft.com/office/drawing/2014/main" id="{F72CFD30-6ECC-34B9-B5F0-F3BE2D349222}"/>
              </a:ext>
            </a:extLst>
          </p:cNvPr>
          <p:cNvPicPr>
            <a:picLocks noChangeAspect="1"/>
          </p:cNvPicPr>
          <p:nvPr/>
        </p:nvPicPr>
        <p:blipFill rotWithShape="1">
          <a:blip r:embed="rId2"/>
          <a:srcRect l="6444" t="6378" r="29910" b="28659"/>
          <a:stretch/>
        </p:blipFill>
        <p:spPr>
          <a:xfrm>
            <a:off x="1510747" y="625351"/>
            <a:ext cx="6612835" cy="4769609"/>
          </a:xfrm>
          <a:prstGeom prst="rect">
            <a:avLst/>
          </a:prstGeom>
        </p:spPr>
      </p:pic>
      <p:sp>
        <p:nvSpPr>
          <p:cNvPr id="8" name="Title Placeholder 1">
            <a:extLst>
              <a:ext uri="{FF2B5EF4-FFF2-40B4-BE49-F238E27FC236}">
                <a16:creationId xmlns:a16="http://schemas.microsoft.com/office/drawing/2014/main" id="{E5E4C2FA-E96B-0707-555D-6811D8FCC297}"/>
              </a:ext>
            </a:extLst>
          </p:cNvPr>
          <p:cNvSpPr txBox="1">
            <a:spLocks/>
          </p:cNvSpPr>
          <p:nvPr/>
        </p:nvSpPr>
        <p:spPr>
          <a:xfrm>
            <a:off x="0" y="556882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i="1" dirty="0">
                <a:effectLst/>
                <a:latin typeface="Helvetica Neue" panose="02000503000000020004" pitchFamily="2" charset="0"/>
              </a:rPr>
              <a:t>Table 1</a:t>
            </a:r>
            <a:endParaRPr lang="en-GB" sz="4000" dirty="0">
              <a:effectLst/>
              <a:latin typeface="Helvetica Neue Roman" panose="02000503000000020004" pitchFamily="2"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13" name="Footer Placeholder 4">
            <a:extLst>
              <a:ext uri="{FF2B5EF4-FFF2-40B4-BE49-F238E27FC236}">
                <a16:creationId xmlns:a16="http://schemas.microsoft.com/office/drawing/2014/main" id="{2D1A316A-026C-2642-2A64-9D5F9C80788B}"/>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26162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3E65D80-CE8B-2E6A-F6AA-DA3CD6B207FA}"/>
              </a:ext>
            </a:extLst>
          </p:cNvPr>
          <p:cNvSpPr txBox="1">
            <a:spLocks/>
          </p:cNvSpPr>
          <p:nvPr/>
        </p:nvSpPr>
        <p:spPr>
          <a:xfrm>
            <a:off x="0" y="57110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i="1" dirty="0">
                <a:effectLst/>
                <a:latin typeface="Helvetica Neue" panose="02000503000000020004" pitchFamily="2" charset="0"/>
              </a:rPr>
              <a:t>Table 2</a:t>
            </a:r>
            <a:endParaRPr lang="en-GB" sz="4000" dirty="0">
              <a:effectLst/>
              <a:latin typeface="Helvetica Neue Roman" panose="02000503000000020004" pitchFamily="2"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14</a:t>
            </a:fld>
            <a:endParaRPr lang="en-US" dirty="0"/>
          </a:p>
        </p:txBody>
      </p:sp>
      <p:sp>
        <p:nvSpPr>
          <p:cNvPr id="3" name="Title Placeholder 1">
            <a:extLst>
              <a:ext uri="{FF2B5EF4-FFF2-40B4-BE49-F238E27FC236}">
                <a16:creationId xmlns:a16="http://schemas.microsoft.com/office/drawing/2014/main" id="{179AC5D5-EB39-2A80-957F-EC467C12AB1B}"/>
              </a:ext>
            </a:extLst>
          </p:cNvPr>
          <p:cNvSpPr txBox="1">
            <a:spLocks/>
          </p:cNvSpPr>
          <p:nvPr/>
        </p:nvSpPr>
        <p:spPr>
          <a:xfrm>
            <a:off x="9849677" y="624121"/>
            <a:ext cx="1979858" cy="15359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5.2</a:t>
            </a:r>
            <a:br>
              <a:rPr lang="en-GB" sz="2000" dirty="0">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NHS England by Radiotherapy </a:t>
            </a:r>
          </a:p>
          <a:p>
            <a:r>
              <a:rPr lang="en-GB" sz="2000" dirty="0">
                <a:effectLst/>
                <a:latin typeface="Calibri" panose="020F0502020204030204" pitchFamily="34" charset="0"/>
                <a:cs typeface="Calibri" panose="020F0502020204030204" pitchFamily="34" charset="0"/>
              </a:rPr>
              <a:t>Network </a:t>
            </a:r>
          </a:p>
          <a:p>
            <a:r>
              <a:rPr lang="en-GB" sz="2000" dirty="0">
                <a:effectLst/>
                <a:latin typeface="Calibri" panose="020F0502020204030204" pitchFamily="34" charset="0"/>
                <a:cs typeface="Calibri" panose="020F0502020204030204" pitchFamily="34" charset="0"/>
              </a:rPr>
              <a:t>Partnerships</a:t>
            </a:r>
          </a:p>
          <a:p>
            <a:br>
              <a:rPr lang="en-GB" sz="2000" dirty="0">
                <a:latin typeface="Calibri" panose="020F0502020204030204" pitchFamily="34" charset="0"/>
                <a:cs typeface="Calibri" panose="020F0502020204030204" pitchFamily="34" charset="0"/>
              </a:rPr>
            </a:br>
            <a:br>
              <a:rPr lang="en-GB" sz="2000" dirty="0">
                <a:latin typeface="Calibri" panose="020F0502020204030204" pitchFamily="34" charset="0"/>
                <a:cs typeface="Calibri" panose="020F0502020204030204" pitchFamily="34" charset="0"/>
              </a:rPr>
            </a:br>
            <a:br>
              <a:rPr lang="en-GB" sz="2000" dirty="0">
                <a:latin typeface="Calibri" panose="020F0502020204030204" pitchFamily="34" charset="0"/>
                <a:cs typeface="Calibri" panose="020F0502020204030204" pitchFamily="34" charset="0"/>
              </a:rPr>
            </a:br>
            <a:br>
              <a:rPr lang="en-GB" sz="2000" dirty="0">
                <a:latin typeface="Calibri" panose="020F0502020204030204" pitchFamily="34" charset="0"/>
                <a:cs typeface="Calibri" panose="020F0502020204030204" pitchFamily="34" charset="0"/>
              </a:rPr>
            </a:br>
            <a:endParaRPr lang="en-GB" sz="20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12F268DB-7853-1EF3-4659-50A0E4C2923D}"/>
              </a:ext>
            </a:extLst>
          </p:cNvPr>
          <p:cNvSpPr txBox="1">
            <a:spLocks/>
          </p:cNvSpPr>
          <p:nvPr/>
        </p:nvSpPr>
        <p:spPr>
          <a:xfrm>
            <a:off x="9849677" y="2252909"/>
            <a:ext cx="1865243" cy="42070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There are eleven operational delivery networks set up by NHS England to provide specialised radiotherapy services across a region. Each network partnership includes at least two NHS radiotherapy providers and is aligned to at least one cancer alliance. Table 2 shows the workforce situation in England by radiotherapy network partnership region. The Thames Valley and Wessex Radiotherapy Operational Delivery Network has the highest current vacancy rate at 17.20%. </a:t>
            </a:r>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Table 2: NHS radiotherapy radiographic workforce establishment WTE, vacant WTE and vacancy rate by English radiotherapy network partnership region (n=60)</a:t>
            </a:r>
          </a:p>
          <a:p>
            <a:br>
              <a:rPr lang="en-GB" sz="1400" i="1" dirty="0">
                <a:latin typeface="Calibri" panose="020F0502020204030204" pitchFamily="34" charset="0"/>
                <a:cs typeface="Calibri" panose="020F0502020204030204" pitchFamily="34" charset="0"/>
              </a:rPr>
            </a:br>
            <a:endParaRPr lang="en-GB" sz="1400" dirty="0">
              <a:latin typeface="Calibri" panose="020F0502020204030204" pitchFamily="34" charset="0"/>
              <a:cs typeface="Calibri" panose="020F0502020204030204" pitchFamily="34" charset="0"/>
            </a:endParaRPr>
          </a:p>
          <a:p>
            <a:endParaRPr lang="en-GB" sz="1000" dirty="0">
              <a:latin typeface="Helvetica Neue Roman" panose="02000503000000020004" pitchFamily="2" charset="0"/>
            </a:endParaRPr>
          </a:p>
          <a:p>
            <a:endParaRPr lang="en-US" dirty="0"/>
          </a:p>
        </p:txBody>
      </p:sp>
      <p:pic>
        <p:nvPicPr>
          <p:cNvPr id="7" name="Picture 6">
            <a:extLst>
              <a:ext uri="{FF2B5EF4-FFF2-40B4-BE49-F238E27FC236}">
                <a16:creationId xmlns:a16="http://schemas.microsoft.com/office/drawing/2014/main" id="{962A054F-9D9E-4C07-9A9D-CBE0826F5189}"/>
              </a:ext>
            </a:extLst>
          </p:cNvPr>
          <p:cNvPicPr>
            <a:picLocks noChangeAspect="1"/>
          </p:cNvPicPr>
          <p:nvPr/>
        </p:nvPicPr>
        <p:blipFill rotWithShape="1">
          <a:blip r:embed="rId2"/>
          <a:srcRect l="8647" t="9101" r="29690" b="18952"/>
          <a:stretch/>
        </p:blipFill>
        <p:spPr>
          <a:xfrm>
            <a:off x="1550390" y="320581"/>
            <a:ext cx="6440780" cy="5310546"/>
          </a:xfrm>
          <a:prstGeom prst="rect">
            <a:avLst/>
          </a:prstGeom>
        </p:spPr>
      </p:pic>
      <p:sp>
        <p:nvSpPr>
          <p:cNvPr id="13" name="Footer Placeholder 4">
            <a:extLst>
              <a:ext uri="{FF2B5EF4-FFF2-40B4-BE49-F238E27FC236}">
                <a16:creationId xmlns:a16="http://schemas.microsoft.com/office/drawing/2014/main" id="{ECAF8B16-A54A-F3D6-E7CC-8296E1352E53}"/>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444116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15</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Size of NHS radiotherapy radiographic workforce 2012 to 2022</a:t>
            </a:r>
          </a:p>
          <a:p>
            <a:endParaRPr lang="en-US" dirty="0"/>
          </a:p>
        </p:txBody>
      </p:sp>
      <p:sp>
        <p:nvSpPr>
          <p:cNvPr id="3" name="Title Placeholder 1">
            <a:extLst>
              <a:ext uri="{FF2B5EF4-FFF2-40B4-BE49-F238E27FC236}">
                <a16:creationId xmlns:a16="http://schemas.microsoft.com/office/drawing/2014/main" id="{CF628D33-B1F8-9A91-F8B1-6F9B3CE486CC}"/>
              </a:ext>
            </a:extLst>
          </p:cNvPr>
          <p:cNvSpPr txBox="1">
            <a:spLocks/>
          </p:cNvSpPr>
          <p:nvPr/>
        </p:nvSpPr>
        <p:spPr>
          <a:xfrm>
            <a:off x="9849677" y="624121"/>
            <a:ext cx="1812235" cy="15359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5.3</a:t>
            </a:r>
            <a:br>
              <a:rPr lang="en-GB" sz="2000" dirty="0">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NHS </a:t>
            </a:r>
          </a:p>
          <a:p>
            <a:r>
              <a:rPr lang="en-GB" sz="2000" dirty="0">
                <a:effectLst/>
                <a:latin typeface="Calibri" panose="020F0502020204030204" pitchFamily="34" charset="0"/>
                <a:cs typeface="Calibri" panose="020F0502020204030204" pitchFamily="34" charset="0"/>
              </a:rPr>
              <a:t>workforce </a:t>
            </a:r>
          </a:p>
          <a:p>
            <a:r>
              <a:rPr lang="en-GB" sz="2000" dirty="0">
                <a:effectLst/>
                <a:latin typeface="Calibri" panose="020F0502020204030204" pitchFamily="34" charset="0"/>
                <a:cs typeface="Calibri" panose="020F0502020204030204" pitchFamily="34" charset="0"/>
              </a:rPr>
              <a:t>size trend</a:t>
            </a:r>
          </a:p>
          <a:p>
            <a:br>
              <a:rPr lang="en-GB" sz="2000" dirty="0">
                <a:latin typeface="Calibri" panose="020F0502020204030204" pitchFamily="34" charset="0"/>
                <a:cs typeface="Calibri" panose="020F0502020204030204" pitchFamily="34" charset="0"/>
              </a:rPr>
            </a:br>
            <a:br>
              <a:rPr lang="en-GB" sz="2000" dirty="0">
                <a:latin typeface="Calibri" panose="020F0502020204030204" pitchFamily="34" charset="0"/>
                <a:cs typeface="Calibri" panose="020F0502020204030204" pitchFamily="34" charset="0"/>
              </a:rPr>
            </a:br>
            <a:br>
              <a:rPr lang="en-GB" sz="2000" dirty="0">
                <a:latin typeface="Calibri" panose="020F0502020204030204" pitchFamily="34" charset="0"/>
                <a:cs typeface="Calibri" panose="020F0502020204030204" pitchFamily="34" charset="0"/>
              </a:rPr>
            </a:br>
            <a:br>
              <a:rPr lang="en-GB" sz="2000" dirty="0">
                <a:latin typeface="Calibri" panose="020F0502020204030204" pitchFamily="34" charset="0"/>
                <a:cs typeface="Calibri" panose="020F0502020204030204" pitchFamily="34" charset="0"/>
              </a:rPr>
            </a:br>
            <a:endParaRPr lang="en-GB" sz="20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643E7529-56E7-514E-4745-9DDC28985F8B}"/>
              </a:ext>
            </a:extLst>
          </p:cNvPr>
          <p:cNvSpPr txBox="1">
            <a:spLocks/>
          </p:cNvSpPr>
          <p:nvPr/>
        </p:nvSpPr>
        <p:spPr>
          <a:xfrm>
            <a:off x="9849677" y="1972962"/>
            <a:ext cx="1865243" cy="45116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2022 </a:t>
            </a:r>
            <a:r>
              <a:rPr lang="en-GB" sz="900" dirty="0" err="1">
                <a:effectLst/>
                <a:latin typeface="Calibri" panose="020F0502020204030204" pitchFamily="34" charset="0"/>
                <a:cs typeface="Calibri" panose="020F0502020204030204" pitchFamily="34" charset="0"/>
              </a:rPr>
              <a:t>CoR</a:t>
            </a:r>
            <a:r>
              <a:rPr lang="en-GB" sz="900" dirty="0">
                <a:effectLst/>
                <a:latin typeface="Calibri" panose="020F0502020204030204" pitchFamily="34" charset="0"/>
                <a:cs typeface="Calibri" panose="020F0502020204030204" pitchFamily="34" charset="0"/>
              </a:rPr>
              <a:t> census found the NHS radiotherapy radiographic workforce grew by 1051 WTE (36.8%) between 2012 and 2022, as shown in Figure 5.</a:t>
            </a:r>
          </a:p>
          <a:p>
            <a:r>
              <a:rPr lang="en-GB" sz="900" i="1" dirty="0">
                <a:latin typeface="Calibri" panose="020F0502020204030204" pitchFamily="34" charset="0"/>
                <a:cs typeface="Calibri" panose="020F0502020204030204" pitchFamily="34" charset="0"/>
              </a:rPr>
              <a:t>Figure 5: Size of the UK radiotherapy radiographic workforce WTE, 2012 to 2022 (n=60)</a:t>
            </a:r>
            <a:br>
              <a:rPr lang="en-GB" sz="1400" i="1" dirty="0">
                <a:latin typeface="Calibri" panose="020F0502020204030204" pitchFamily="34" charset="0"/>
                <a:cs typeface="Calibri" panose="020F0502020204030204" pitchFamily="34" charset="0"/>
              </a:rPr>
            </a:br>
            <a:endParaRPr lang="en-GB" sz="1400" dirty="0">
              <a:latin typeface="Calibri" panose="020F0502020204030204" pitchFamily="34" charset="0"/>
              <a:cs typeface="Calibri" panose="020F0502020204030204" pitchFamily="34" charset="0"/>
            </a:endParaRPr>
          </a:p>
          <a:p>
            <a:endParaRPr lang="en-GB" sz="1000" dirty="0">
              <a:latin typeface="Helvetica Neue Roman" panose="02000503000000020004" pitchFamily="2" charset="0"/>
            </a:endParaRPr>
          </a:p>
          <a:p>
            <a:endParaRPr lang="en-US" dirty="0"/>
          </a:p>
        </p:txBody>
      </p:sp>
      <p:sp>
        <p:nvSpPr>
          <p:cNvPr id="7" name="Title Placeholder 1">
            <a:extLst>
              <a:ext uri="{FF2B5EF4-FFF2-40B4-BE49-F238E27FC236}">
                <a16:creationId xmlns:a16="http://schemas.microsoft.com/office/drawing/2014/main" id="{087BC759-DD85-198E-FA8D-D3B5AE74E5A1}"/>
              </a:ext>
            </a:extLst>
          </p:cNvPr>
          <p:cNvSpPr txBox="1">
            <a:spLocks/>
          </p:cNvSpPr>
          <p:nvPr/>
        </p:nvSpPr>
        <p:spPr>
          <a:xfrm>
            <a:off x="0" y="5707921"/>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Census year</a:t>
            </a:r>
          </a:p>
          <a:p>
            <a:pPr algn="ctr">
              <a:lnSpc>
                <a:spcPct val="170000"/>
              </a:lnSpc>
            </a:pPr>
            <a:r>
              <a:rPr lang="en-GB" sz="4000" i="1" dirty="0">
                <a:effectLst/>
                <a:latin typeface="Calibri" panose="020F0502020204030204" pitchFamily="34" charset="0"/>
                <a:cs typeface="Calibri" panose="020F0502020204030204" pitchFamily="34" charset="0"/>
              </a:rPr>
              <a:t>Figure 5</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8" name="Title Placeholder 1">
            <a:extLst>
              <a:ext uri="{FF2B5EF4-FFF2-40B4-BE49-F238E27FC236}">
                <a16:creationId xmlns:a16="http://schemas.microsoft.com/office/drawing/2014/main" id="{FE877D04-09DC-CF9F-DA00-B767FA8ADE8D}"/>
              </a:ext>
            </a:extLst>
          </p:cNvPr>
          <p:cNvSpPr txBox="1">
            <a:spLocks/>
          </p:cNvSpPr>
          <p:nvPr/>
        </p:nvSpPr>
        <p:spPr>
          <a:xfrm rot="16200000">
            <a:off x="-1635493" y="2982887"/>
            <a:ext cx="4360983"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Whole time equivalent (WTE)</a:t>
            </a:r>
          </a:p>
        </p:txBody>
      </p:sp>
      <p:pic>
        <p:nvPicPr>
          <p:cNvPr id="13" name="Picture 12">
            <a:extLst>
              <a:ext uri="{FF2B5EF4-FFF2-40B4-BE49-F238E27FC236}">
                <a16:creationId xmlns:a16="http://schemas.microsoft.com/office/drawing/2014/main" id="{CB04CB36-D2E7-7167-DA57-BB89CB23B09E}"/>
              </a:ext>
            </a:extLst>
          </p:cNvPr>
          <p:cNvPicPr>
            <a:picLocks noChangeAspect="1"/>
          </p:cNvPicPr>
          <p:nvPr/>
        </p:nvPicPr>
        <p:blipFill rotWithShape="1">
          <a:blip r:embed="rId2"/>
          <a:srcRect l="12312" t="14223" r="34611" b="23721"/>
          <a:stretch/>
        </p:blipFill>
        <p:spPr>
          <a:xfrm>
            <a:off x="1961538" y="978992"/>
            <a:ext cx="5559072" cy="4592868"/>
          </a:xfrm>
          <a:prstGeom prst="rect">
            <a:avLst/>
          </a:prstGeom>
        </p:spPr>
      </p:pic>
      <p:sp>
        <p:nvSpPr>
          <p:cNvPr id="15" name="Footer Placeholder 4">
            <a:extLst>
              <a:ext uri="{FF2B5EF4-FFF2-40B4-BE49-F238E27FC236}">
                <a16:creationId xmlns:a16="http://schemas.microsoft.com/office/drawing/2014/main" id="{14B913B1-7142-B3B0-9B28-16FF8D837D6A}"/>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70536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16</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Current vacancy rate of NHS radiotherapy </a:t>
            </a:r>
            <a:r>
              <a:rPr lang="en-GB" sz="1400" b="1" dirty="0" err="1">
                <a:solidFill>
                  <a:schemeClr val="bg1"/>
                </a:solidFill>
                <a:effectLst/>
                <a:latin typeface="Calibri" panose="020F0502020204030204" pitchFamily="34" charset="0"/>
                <a:cs typeface="Calibri" panose="020F0502020204030204" pitchFamily="34" charset="0"/>
              </a:rPr>
              <a:t>rediographic</a:t>
            </a:r>
            <a:r>
              <a:rPr lang="en-GB" sz="1400" b="1" dirty="0">
                <a:solidFill>
                  <a:schemeClr val="bg1"/>
                </a:solidFill>
                <a:effectLst/>
                <a:latin typeface="Calibri" panose="020F0502020204030204" pitchFamily="34" charset="0"/>
                <a:cs typeface="Calibri" panose="020F0502020204030204" pitchFamily="34" charset="0"/>
              </a:rPr>
              <a:t> workforce</a:t>
            </a:r>
          </a:p>
          <a:p>
            <a:pPr algn="ctr"/>
            <a:r>
              <a:rPr lang="en-GB" sz="1400" b="1" dirty="0">
                <a:solidFill>
                  <a:schemeClr val="bg1"/>
                </a:solidFill>
                <a:effectLst/>
                <a:latin typeface="Calibri" panose="020F0502020204030204" pitchFamily="34" charset="0"/>
                <a:cs typeface="Calibri" panose="020F0502020204030204" pitchFamily="34" charset="0"/>
              </a:rPr>
              <a:t>2012 - 2022</a:t>
            </a:r>
          </a:p>
          <a:p>
            <a:endParaRPr lang="en-US" dirty="0"/>
          </a:p>
        </p:txBody>
      </p:sp>
      <p:sp>
        <p:nvSpPr>
          <p:cNvPr id="3" name="Title Placeholder 1">
            <a:extLst>
              <a:ext uri="{FF2B5EF4-FFF2-40B4-BE49-F238E27FC236}">
                <a16:creationId xmlns:a16="http://schemas.microsoft.com/office/drawing/2014/main" id="{44EF5571-25F6-CC20-E4A7-F99B9FBD86C4}"/>
              </a:ext>
            </a:extLst>
          </p:cNvPr>
          <p:cNvSpPr txBox="1">
            <a:spLocks/>
          </p:cNvSpPr>
          <p:nvPr/>
        </p:nvSpPr>
        <p:spPr>
          <a:xfrm>
            <a:off x="0" y="571106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Census year</a:t>
            </a:r>
          </a:p>
          <a:p>
            <a:pPr algn="ctr">
              <a:lnSpc>
                <a:spcPct val="170000"/>
              </a:lnSpc>
            </a:pPr>
            <a:r>
              <a:rPr lang="en-GB" sz="4000" i="1" dirty="0">
                <a:effectLst/>
                <a:latin typeface="Calibri" panose="020F0502020204030204" pitchFamily="34" charset="0"/>
                <a:cs typeface="Calibri" panose="020F0502020204030204" pitchFamily="34" charset="0"/>
              </a:rPr>
              <a:t>Figure 6</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635493" y="2982887"/>
            <a:ext cx="4360983"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Vacancy WTE as a percentage </a:t>
            </a:r>
          </a:p>
          <a:p>
            <a:pPr algn="ctr"/>
            <a:r>
              <a:rPr lang="en-GB" sz="1000" dirty="0">
                <a:effectLst/>
                <a:latin typeface="Calibri" panose="020F0502020204030204" pitchFamily="34" charset="0"/>
                <a:cs typeface="Calibri" panose="020F0502020204030204" pitchFamily="34" charset="0"/>
              </a:rPr>
              <a:t>of establishment WTE</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1812235" cy="15094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5.4</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NHS </a:t>
            </a:r>
          </a:p>
          <a:p>
            <a:r>
              <a:rPr lang="en-GB" sz="2000" dirty="0">
                <a:effectLst/>
                <a:latin typeface="Calibri" panose="020F0502020204030204" pitchFamily="34" charset="0"/>
                <a:cs typeface="Calibri" panose="020F0502020204030204" pitchFamily="34" charset="0"/>
              </a:rPr>
              <a:t>vacancy rate trend</a:t>
            </a:r>
          </a:p>
          <a:p>
            <a:br>
              <a:rPr lang="en-GB" sz="2000" dirty="0">
                <a:effectLst/>
                <a:latin typeface="Calibri" panose="020F0502020204030204" pitchFamily="34" charset="0"/>
                <a:cs typeface="Calibri" panose="020F0502020204030204" pitchFamily="34" charset="0"/>
              </a:rPr>
            </a:br>
            <a:endParaRPr lang="en-GB" sz="2000" dirty="0">
              <a:effectLst/>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950507"/>
            <a:ext cx="1865243" cy="4443512"/>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current vacancy rate for the NHS radiotherapy radiographic workforce as a whole is 10%, as shown in Figure 6. This is the highest recorded vacancy rate since we began collecting data in this format in 2012. The rate has grown from 6.1% in 2018 to 10% in 2022. Figure 6 also shows the specific vacancy rate among NHS therapeutic radiographers only.</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6: Current vacancy rate of NHS radiotherapy radiographic workforce, 2012 to 2022 (n=60) </a:t>
            </a: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pic>
        <p:nvPicPr>
          <p:cNvPr id="6" name="Picture 5" descr="A blue and white sign with white text&#10;&#10;Description automatically generated">
            <a:extLst>
              <a:ext uri="{FF2B5EF4-FFF2-40B4-BE49-F238E27FC236}">
                <a16:creationId xmlns:a16="http://schemas.microsoft.com/office/drawing/2014/main" id="{6DE36786-82B8-59F6-9913-632D3A424E24}"/>
              </a:ext>
            </a:extLst>
          </p:cNvPr>
          <p:cNvPicPr>
            <a:picLocks noChangeAspect="1"/>
          </p:cNvPicPr>
          <p:nvPr/>
        </p:nvPicPr>
        <p:blipFill>
          <a:blip r:embed="rId2"/>
          <a:stretch>
            <a:fillRect/>
          </a:stretch>
        </p:blipFill>
        <p:spPr>
          <a:xfrm>
            <a:off x="7673010" y="4926128"/>
            <a:ext cx="1630680" cy="510577"/>
          </a:xfrm>
          <a:prstGeom prst="rect">
            <a:avLst/>
          </a:prstGeom>
        </p:spPr>
      </p:pic>
      <p:pic>
        <p:nvPicPr>
          <p:cNvPr id="10" name="Picture 9">
            <a:extLst>
              <a:ext uri="{FF2B5EF4-FFF2-40B4-BE49-F238E27FC236}">
                <a16:creationId xmlns:a16="http://schemas.microsoft.com/office/drawing/2014/main" id="{435E8F9A-C494-55B4-6E79-9BA663952FAE}"/>
              </a:ext>
            </a:extLst>
          </p:cNvPr>
          <p:cNvPicPr>
            <a:picLocks noChangeAspect="1"/>
          </p:cNvPicPr>
          <p:nvPr/>
        </p:nvPicPr>
        <p:blipFill rotWithShape="1">
          <a:blip r:embed="rId3"/>
          <a:srcRect l="13061" t="16759" r="31751" b="21371"/>
          <a:stretch/>
        </p:blipFill>
        <p:spPr>
          <a:xfrm>
            <a:off x="1960511" y="1125766"/>
            <a:ext cx="5609060" cy="4443513"/>
          </a:xfrm>
          <a:prstGeom prst="rect">
            <a:avLst/>
          </a:prstGeom>
        </p:spPr>
      </p:pic>
      <p:sp>
        <p:nvSpPr>
          <p:cNvPr id="16" name="Footer Placeholder 4">
            <a:extLst>
              <a:ext uri="{FF2B5EF4-FFF2-40B4-BE49-F238E27FC236}">
                <a16:creationId xmlns:a16="http://schemas.microsoft.com/office/drawing/2014/main" id="{CE867259-BA98-786E-C071-7F66395ECA87}"/>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950070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17</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Three-month vacancy rate of NHS radiotherapy </a:t>
            </a:r>
          </a:p>
          <a:p>
            <a:pPr algn="ctr"/>
            <a:r>
              <a:rPr lang="en-GB" sz="1400" b="1" dirty="0">
                <a:solidFill>
                  <a:schemeClr val="bg1"/>
                </a:solidFill>
                <a:effectLst/>
                <a:latin typeface="Calibri" panose="020F0502020204030204" pitchFamily="34" charset="0"/>
                <a:cs typeface="Calibri" panose="020F0502020204030204" pitchFamily="34" charset="0"/>
              </a:rPr>
              <a:t>radiographic workforce 2012 to 2022</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17292" y="2814849"/>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Vacancy WTE as a percentage </a:t>
            </a:r>
          </a:p>
          <a:p>
            <a:pPr algn="ctr"/>
            <a:r>
              <a:rPr lang="en-GB" sz="1000" dirty="0">
                <a:effectLst/>
                <a:latin typeface="Calibri" panose="020F0502020204030204" pitchFamily="34" charset="0"/>
                <a:cs typeface="Calibri" panose="020F0502020204030204" pitchFamily="34" charset="0"/>
              </a:rPr>
              <a:t>of establishment WTE</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650789"/>
            <a:ext cx="1865243" cy="5842085"/>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to the census also reported the number of posts that had been vacant for three months. The results illustrated in Figure 7 show a three-month average vacancy rate of 7.1% for the NHS radiotherapy radiographic workforce. This is an increase on the 2021 census three-month vacancy rate of 5.5%.</a:t>
            </a:r>
          </a:p>
          <a:p>
            <a:endParaRPr lang="en-GB" sz="900" dirty="0">
              <a:effectLst/>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7: Three-month vacancy rate of NHS radiotherapy radiographic workforce, 2012 to 2022 (n=60)</a:t>
            </a: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9" name="Title Placeholder 1">
            <a:extLst>
              <a:ext uri="{FF2B5EF4-FFF2-40B4-BE49-F238E27FC236}">
                <a16:creationId xmlns:a16="http://schemas.microsoft.com/office/drawing/2014/main" id="{652CD406-E61C-C3F6-B6F9-6BFAAA5AD372}"/>
              </a:ext>
            </a:extLst>
          </p:cNvPr>
          <p:cNvSpPr txBox="1">
            <a:spLocks/>
          </p:cNvSpPr>
          <p:nvPr/>
        </p:nvSpPr>
        <p:spPr>
          <a:xfrm>
            <a:off x="0" y="5777451"/>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UK country or NHS region</a:t>
            </a:r>
          </a:p>
          <a:p>
            <a:pPr algn="ctr">
              <a:lnSpc>
                <a:spcPct val="170000"/>
              </a:lnSpc>
            </a:pPr>
            <a:r>
              <a:rPr lang="en-GB" sz="4000" i="1" dirty="0">
                <a:effectLst/>
                <a:latin typeface="Calibri" panose="020F0502020204030204" pitchFamily="34" charset="0"/>
                <a:cs typeface="Calibri" panose="020F0502020204030204" pitchFamily="34" charset="0"/>
              </a:rPr>
              <a:t>Figure 6</a:t>
            </a:r>
            <a:endParaRPr lang="en-GB" sz="4000" dirty="0">
              <a:effectLst/>
              <a:latin typeface="Calibri" panose="020F0502020204030204" pitchFamily="34" charset="0"/>
              <a:cs typeface="Calibri" panose="020F0502020204030204" pitchFamily="34" charset="0"/>
            </a:endParaRPr>
          </a:p>
          <a:p>
            <a:pPr algn="ctr"/>
            <a:endParaRPr lang="en-GB" sz="4000" dirty="0">
              <a:effectLst/>
              <a:latin typeface="Calibri" panose="020F0502020204030204" pitchFamily="34" charset="0"/>
              <a:cs typeface="Calibri" panose="020F0502020204030204" pitchFamily="34" charset="0"/>
            </a:endParaRPr>
          </a:p>
          <a:p>
            <a:br>
              <a:rPr lang="en-GB" sz="4000" dirty="0">
                <a:effectLst/>
                <a:latin typeface="Helvetica Neue Roman" panose="02000503000000020004" pitchFamily="2" charset="0"/>
              </a:rPr>
            </a:br>
            <a:endParaRPr lang="en-GB" sz="4000" dirty="0">
              <a:effectLst/>
              <a:latin typeface="Helvetica Neue Roman" panose="02000503000000020004" pitchFamily="2" charset="0"/>
            </a:endParaRPr>
          </a:p>
        </p:txBody>
      </p:sp>
      <p:pic>
        <p:nvPicPr>
          <p:cNvPr id="4" name="Picture 3">
            <a:extLst>
              <a:ext uri="{FF2B5EF4-FFF2-40B4-BE49-F238E27FC236}">
                <a16:creationId xmlns:a16="http://schemas.microsoft.com/office/drawing/2014/main" id="{90BD4BAD-4224-25C5-D0FF-BC7F61941D72}"/>
              </a:ext>
            </a:extLst>
          </p:cNvPr>
          <p:cNvPicPr>
            <a:picLocks noChangeAspect="1"/>
          </p:cNvPicPr>
          <p:nvPr/>
        </p:nvPicPr>
        <p:blipFill rotWithShape="1">
          <a:blip r:embed="rId2"/>
          <a:srcRect l="10322" t="17328" r="31933" b="24333"/>
          <a:stretch/>
        </p:blipFill>
        <p:spPr>
          <a:xfrm>
            <a:off x="1656534" y="1118136"/>
            <a:ext cx="6228487" cy="4446657"/>
          </a:xfrm>
          <a:prstGeom prst="rect">
            <a:avLst/>
          </a:prstGeom>
        </p:spPr>
      </p:pic>
      <p:sp>
        <p:nvSpPr>
          <p:cNvPr id="6" name="Footer Placeholder 4">
            <a:extLst>
              <a:ext uri="{FF2B5EF4-FFF2-40B4-BE49-F238E27FC236}">
                <a16:creationId xmlns:a16="http://schemas.microsoft.com/office/drawing/2014/main" id="{5629EE5A-EA87-8794-67DB-ADCE3954C684}"/>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175424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18</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NHS provider vacancy rate distribution </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17292" y="2814849"/>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Number of NHS providers</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5.5</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NHS </a:t>
            </a:r>
          </a:p>
          <a:p>
            <a:r>
              <a:rPr lang="en-GB" sz="2000" dirty="0">
                <a:effectLst/>
                <a:latin typeface="Calibri" panose="020F0502020204030204" pitchFamily="34" charset="0"/>
                <a:cs typeface="Calibri" panose="020F0502020204030204" pitchFamily="34" charset="0"/>
              </a:rPr>
              <a:t>provider </a:t>
            </a:r>
          </a:p>
          <a:p>
            <a:r>
              <a:rPr lang="en-GB" sz="2000" dirty="0">
                <a:effectLst/>
                <a:latin typeface="Calibri" panose="020F0502020204030204" pitchFamily="34" charset="0"/>
                <a:cs typeface="Calibri" panose="020F0502020204030204" pitchFamily="34" charset="0"/>
              </a:rPr>
              <a:t>vacancy rate </a:t>
            </a:r>
          </a:p>
          <a:p>
            <a:r>
              <a:rPr lang="en-GB" sz="2000" dirty="0">
                <a:effectLst/>
                <a:latin typeface="Calibri" panose="020F0502020204030204" pitchFamily="34" charset="0"/>
                <a:cs typeface="Calibri" panose="020F0502020204030204" pitchFamily="34" charset="0"/>
              </a:rPr>
              <a:t>distribution</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212448"/>
            <a:ext cx="1865243" cy="4456339"/>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Figure 8 shows the distribution of NHS provider current vacancy rates. Seven NHS providers have current vacancy rates above 20%.</a:t>
            </a:r>
          </a:p>
          <a:p>
            <a:endParaRPr lang="en-GB" sz="900" i="1" dirty="0">
              <a:effectLst/>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8: Distribution of NHS provider current vacancy rates (n=60)</a:t>
            </a:r>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52EE8146-3D6C-B0E7-D0EA-769485AFE0AF}"/>
              </a:ext>
            </a:extLst>
          </p:cNvPr>
          <p:cNvSpPr txBox="1">
            <a:spLocks/>
          </p:cNvSpPr>
          <p:nvPr/>
        </p:nvSpPr>
        <p:spPr>
          <a:xfrm>
            <a:off x="0" y="581307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Vacancy WTE as a percentage of establishment WTE</a:t>
            </a:r>
          </a:p>
          <a:p>
            <a:pPr algn="ctr">
              <a:lnSpc>
                <a:spcPct val="170000"/>
              </a:lnSpc>
            </a:pPr>
            <a:r>
              <a:rPr lang="en-GB" sz="4000" i="1" dirty="0">
                <a:effectLst/>
                <a:latin typeface="Calibri" panose="020F0502020204030204" pitchFamily="34" charset="0"/>
                <a:cs typeface="Calibri" panose="020F0502020204030204" pitchFamily="34" charset="0"/>
              </a:rPr>
              <a:t>Figure 8</a:t>
            </a:r>
            <a:endParaRPr lang="en-GB" sz="4000" dirty="0">
              <a:effectLst/>
              <a:latin typeface="Calibri" panose="020F0502020204030204" pitchFamily="34" charset="0"/>
              <a:cs typeface="Calibri" panose="020F0502020204030204" pitchFamily="34" charset="0"/>
            </a:endParaRPr>
          </a:p>
          <a:p>
            <a:pPr algn="ctr"/>
            <a:endParaRPr lang="en-GB" sz="4000" dirty="0">
              <a:effectLst/>
              <a:latin typeface="Calibri" panose="020F0502020204030204" pitchFamily="34" charset="0"/>
              <a:cs typeface="Calibri" panose="020F0502020204030204" pitchFamily="34" charset="0"/>
            </a:endParaRPr>
          </a:p>
          <a:p>
            <a:br>
              <a:rPr lang="en-GB" sz="4000" dirty="0">
                <a:effectLst/>
                <a:latin typeface="Helvetica Neue Roman" panose="02000503000000020004" pitchFamily="2" charset="0"/>
              </a:rPr>
            </a:br>
            <a:endParaRPr lang="en-GB" sz="4000" dirty="0">
              <a:effectLst/>
              <a:latin typeface="Helvetica Neue Roman" panose="02000503000000020004" pitchFamily="2" charset="0"/>
            </a:endParaRPr>
          </a:p>
        </p:txBody>
      </p:sp>
      <p:pic>
        <p:nvPicPr>
          <p:cNvPr id="10" name="Picture 9">
            <a:extLst>
              <a:ext uri="{FF2B5EF4-FFF2-40B4-BE49-F238E27FC236}">
                <a16:creationId xmlns:a16="http://schemas.microsoft.com/office/drawing/2014/main" id="{E784176B-6495-A995-CADE-A2B7AD6A5250}"/>
              </a:ext>
            </a:extLst>
          </p:cNvPr>
          <p:cNvPicPr>
            <a:picLocks noChangeAspect="1"/>
          </p:cNvPicPr>
          <p:nvPr/>
        </p:nvPicPr>
        <p:blipFill rotWithShape="1">
          <a:blip r:embed="rId2"/>
          <a:srcRect l="9823" t="14199" r="33750" b="21694"/>
          <a:stretch/>
        </p:blipFill>
        <p:spPr>
          <a:xfrm>
            <a:off x="1886103" y="955021"/>
            <a:ext cx="5769349" cy="4631918"/>
          </a:xfrm>
          <a:prstGeom prst="rect">
            <a:avLst/>
          </a:prstGeom>
        </p:spPr>
      </p:pic>
      <p:sp>
        <p:nvSpPr>
          <p:cNvPr id="14" name="Footer Placeholder 4">
            <a:extLst>
              <a:ext uri="{FF2B5EF4-FFF2-40B4-BE49-F238E27FC236}">
                <a16:creationId xmlns:a16="http://schemas.microsoft.com/office/drawing/2014/main" id="{A5F972E4-08C5-A0D9-5B3D-2D99F027E8B2}"/>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991656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19</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1" y="1726891"/>
            <a:ext cx="9541561" cy="523220"/>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radiotherapy radiographic workforce </a:t>
            </a:r>
          </a:p>
          <a:p>
            <a:pPr algn="ctr"/>
            <a:r>
              <a:rPr lang="en-GB" sz="1400" b="1" dirty="0">
                <a:solidFill>
                  <a:schemeClr val="bg1"/>
                </a:solidFill>
                <a:effectLst/>
                <a:latin typeface="Calibri" panose="020F0502020204030204" pitchFamily="34" charset="0"/>
                <a:cs typeface="Calibri" panose="020F0502020204030204" pitchFamily="34" charset="0"/>
              </a:rPr>
              <a:t>WTE per provider by Agenda for Change band (NHS)</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5.6</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NHS </a:t>
            </a:r>
          </a:p>
          <a:p>
            <a:r>
              <a:rPr lang="en-GB" sz="2000" dirty="0">
                <a:effectLst/>
                <a:latin typeface="Calibri" panose="020F0502020204030204" pitchFamily="34" charset="0"/>
                <a:cs typeface="Calibri" panose="020F0502020204030204" pitchFamily="34" charset="0"/>
              </a:rPr>
              <a:t>workforce by Agenda for Change (</a:t>
            </a:r>
            <a:r>
              <a:rPr lang="en-GB" sz="2000" dirty="0" err="1">
                <a:effectLst/>
                <a:latin typeface="Calibri" panose="020F0502020204030204" pitchFamily="34" charset="0"/>
                <a:cs typeface="Calibri" panose="020F0502020204030204" pitchFamily="34" charset="0"/>
              </a:rPr>
              <a:t>AfC</a:t>
            </a:r>
            <a:r>
              <a:rPr lang="en-GB" sz="2000" dirty="0">
                <a:effectLst/>
                <a:latin typeface="Calibri" panose="020F0502020204030204" pitchFamily="34" charset="0"/>
                <a:cs typeface="Calibri" panose="020F0502020204030204" pitchFamily="34" charset="0"/>
              </a:rPr>
              <a:t>) band</a:t>
            </a:r>
          </a:p>
          <a:p>
            <a:br>
              <a:rPr lang="en-GB" sz="2000" dirty="0">
                <a:effectLst/>
                <a:latin typeface="Calibri" panose="020F0502020204030204" pitchFamily="34" charset="0"/>
                <a:cs typeface="Calibri" panose="020F0502020204030204" pitchFamily="34" charset="0"/>
              </a:rPr>
            </a:br>
            <a:br>
              <a:rPr lang="en-GB" sz="2000" dirty="0">
                <a:effectLst/>
                <a:latin typeface="Calibri" panose="020F0502020204030204" pitchFamily="34" charset="0"/>
                <a:cs typeface="Calibri" panose="020F0502020204030204" pitchFamily="34" charset="0"/>
              </a:rPr>
            </a:br>
            <a:endParaRPr lang="en-GB" sz="2000" dirty="0">
              <a:effectLst/>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251711"/>
            <a:ext cx="1865243" cy="4224688"/>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effectLst/>
                <a:latin typeface="Calibri" panose="020F0502020204030204" pitchFamily="34" charset="0"/>
                <a:cs typeface="Calibri" panose="020F0502020204030204" pitchFamily="34" charset="0"/>
              </a:rPr>
              <a:t>According to the 2022 census, 84% of the NHS radiotherapy radiographic workforce are in </a:t>
            </a:r>
            <a:r>
              <a:rPr lang="en-GB" sz="1000" dirty="0" err="1">
                <a:effectLst/>
                <a:latin typeface="Calibri" panose="020F0502020204030204" pitchFamily="34" charset="0"/>
                <a:cs typeface="Calibri" panose="020F0502020204030204" pitchFamily="34" charset="0"/>
              </a:rPr>
              <a:t>AfC</a:t>
            </a:r>
            <a:r>
              <a:rPr lang="en-GB" sz="1000" dirty="0">
                <a:effectLst/>
                <a:latin typeface="Calibri" panose="020F0502020204030204" pitchFamily="34" charset="0"/>
                <a:cs typeface="Calibri" panose="020F0502020204030204" pitchFamily="34" charset="0"/>
              </a:rPr>
              <a:t> bands 5 to 7, as shown in Table 3 and Figure 9.</a:t>
            </a:r>
          </a:p>
          <a:p>
            <a:endParaRPr lang="en-GB" sz="1000" dirty="0">
              <a:latin typeface="Calibri" panose="020F0502020204030204" pitchFamily="34" charset="0"/>
              <a:cs typeface="Calibri" panose="020F0502020204030204" pitchFamily="34" charset="0"/>
            </a:endParaRPr>
          </a:p>
          <a:p>
            <a:r>
              <a:rPr lang="en-GB" sz="1000" i="1" dirty="0">
                <a:effectLst/>
                <a:latin typeface="Calibri" panose="020F0502020204030204" pitchFamily="34" charset="0"/>
                <a:cs typeface="Calibri" panose="020F0502020204030204" pitchFamily="34" charset="0"/>
              </a:rPr>
              <a:t>Table 3: NHS radiotherapy radiographic workforce WTE by </a:t>
            </a:r>
            <a:r>
              <a:rPr lang="en-GB" sz="1000" i="1" dirty="0" err="1">
                <a:effectLst/>
                <a:latin typeface="Calibri" panose="020F0502020204030204" pitchFamily="34" charset="0"/>
                <a:cs typeface="Calibri" panose="020F0502020204030204" pitchFamily="34" charset="0"/>
              </a:rPr>
              <a:t>AfC</a:t>
            </a:r>
            <a:r>
              <a:rPr lang="en-GB" sz="1000" i="1" dirty="0">
                <a:effectLst/>
                <a:latin typeface="Calibri" panose="020F0502020204030204" pitchFamily="34" charset="0"/>
                <a:cs typeface="Calibri" panose="020F0502020204030204" pitchFamily="34" charset="0"/>
              </a:rPr>
              <a:t> band (n=60)</a:t>
            </a:r>
          </a:p>
          <a:p>
            <a:endParaRPr lang="en-GB" sz="1000" i="1" dirty="0">
              <a:latin typeface="Calibri" panose="020F0502020204030204" pitchFamily="34" charset="0"/>
              <a:cs typeface="Calibri" panose="020F0502020204030204" pitchFamily="34" charset="0"/>
            </a:endParaRPr>
          </a:p>
          <a:p>
            <a:r>
              <a:rPr lang="en-GB" sz="1000" i="1" dirty="0">
                <a:effectLst/>
                <a:latin typeface="Calibri" panose="020F0502020204030204" pitchFamily="34" charset="0"/>
                <a:cs typeface="Calibri" panose="020F0502020204030204" pitchFamily="34" charset="0"/>
              </a:rPr>
              <a:t>Figure 9: Average radiotherapy radiographic workforce establishment WTE per NHS provider by </a:t>
            </a:r>
            <a:r>
              <a:rPr lang="en-GB" sz="1000" i="1" dirty="0" err="1">
                <a:effectLst/>
                <a:latin typeface="Calibri" panose="020F0502020204030204" pitchFamily="34" charset="0"/>
                <a:cs typeface="Calibri" panose="020F0502020204030204" pitchFamily="34" charset="0"/>
              </a:rPr>
              <a:t>AfC</a:t>
            </a:r>
            <a:r>
              <a:rPr lang="en-GB" sz="1000" i="1" dirty="0">
                <a:effectLst/>
                <a:latin typeface="Calibri" panose="020F0502020204030204" pitchFamily="34" charset="0"/>
                <a:cs typeface="Calibri" panose="020F0502020204030204" pitchFamily="34" charset="0"/>
              </a:rPr>
              <a:t> band (n=60)</a:t>
            </a:r>
          </a:p>
          <a:p>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9" name="Title Placeholder 1">
            <a:extLst>
              <a:ext uri="{FF2B5EF4-FFF2-40B4-BE49-F238E27FC236}">
                <a16:creationId xmlns:a16="http://schemas.microsoft.com/office/drawing/2014/main" id="{652CD406-E61C-C3F6-B6F9-6BFAAA5AD372}"/>
              </a:ext>
            </a:extLst>
          </p:cNvPr>
          <p:cNvSpPr txBox="1">
            <a:spLocks/>
          </p:cNvSpPr>
          <p:nvPr/>
        </p:nvSpPr>
        <p:spPr>
          <a:xfrm>
            <a:off x="0" y="58194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a:t>
            </a:r>
            <a:r>
              <a:rPr lang="en-GB" sz="4000" i="1" dirty="0">
                <a:latin typeface="Calibri" panose="020F0502020204030204" pitchFamily="34" charset="0"/>
                <a:cs typeface="Calibri" panose="020F0502020204030204" pitchFamily="34" charset="0"/>
              </a:rPr>
              <a:t>9</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3" name="Title Placeholder 1">
            <a:extLst>
              <a:ext uri="{FF2B5EF4-FFF2-40B4-BE49-F238E27FC236}">
                <a16:creationId xmlns:a16="http://schemas.microsoft.com/office/drawing/2014/main" id="{62A62EDE-71F6-D185-8BE7-EF2A96DC6498}"/>
              </a:ext>
            </a:extLst>
          </p:cNvPr>
          <p:cNvSpPr txBox="1">
            <a:spLocks/>
          </p:cNvSpPr>
          <p:nvPr/>
        </p:nvSpPr>
        <p:spPr>
          <a:xfrm>
            <a:off x="-2" y="1385641"/>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Table 3</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13" name="Picture 12">
            <a:extLst>
              <a:ext uri="{FF2B5EF4-FFF2-40B4-BE49-F238E27FC236}">
                <a16:creationId xmlns:a16="http://schemas.microsoft.com/office/drawing/2014/main" id="{F63D5B1B-8C97-8E52-AD33-91FAA3613AC3}"/>
              </a:ext>
            </a:extLst>
          </p:cNvPr>
          <p:cNvPicPr>
            <a:picLocks noChangeAspect="1"/>
          </p:cNvPicPr>
          <p:nvPr/>
        </p:nvPicPr>
        <p:blipFill rotWithShape="1">
          <a:blip r:embed="rId2"/>
          <a:srcRect l="8996" t="31549" r="26794" b="17798"/>
          <a:stretch/>
        </p:blipFill>
        <p:spPr>
          <a:xfrm>
            <a:off x="1869893" y="2334334"/>
            <a:ext cx="6359707" cy="3545235"/>
          </a:xfrm>
          <a:prstGeom prst="rect">
            <a:avLst/>
          </a:prstGeom>
        </p:spPr>
      </p:pic>
      <p:pic>
        <p:nvPicPr>
          <p:cNvPr id="14" name="Picture 13">
            <a:extLst>
              <a:ext uri="{FF2B5EF4-FFF2-40B4-BE49-F238E27FC236}">
                <a16:creationId xmlns:a16="http://schemas.microsoft.com/office/drawing/2014/main" id="{570EC6E7-C61C-822E-2844-F689131995F3}"/>
              </a:ext>
            </a:extLst>
          </p:cNvPr>
          <p:cNvPicPr>
            <a:picLocks noChangeAspect="1"/>
          </p:cNvPicPr>
          <p:nvPr/>
        </p:nvPicPr>
        <p:blipFill rotWithShape="1">
          <a:blip r:embed="rId3"/>
          <a:srcRect l="5181" t="9101" r="28253" b="80401"/>
          <a:stretch/>
        </p:blipFill>
        <p:spPr>
          <a:xfrm>
            <a:off x="1540689" y="646765"/>
            <a:ext cx="6460177" cy="719923"/>
          </a:xfrm>
          <a:prstGeom prst="rect">
            <a:avLst/>
          </a:prstGeom>
        </p:spPr>
      </p:pic>
      <p:sp>
        <p:nvSpPr>
          <p:cNvPr id="16" name="Footer Placeholder 4">
            <a:extLst>
              <a:ext uri="{FF2B5EF4-FFF2-40B4-BE49-F238E27FC236}">
                <a16:creationId xmlns:a16="http://schemas.microsoft.com/office/drawing/2014/main" id="{2CAD600E-CC0E-0F95-83C4-DEDB734A7B9F}"/>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4185553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6ACCE28-B505-7542-8BC4-E7299C4D095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2</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812235" cy="12919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400" dirty="0">
                <a:effectLst/>
                <a:latin typeface="Calibri" panose="020F0502020204030204" pitchFamily="34" charset="0"/>
                <a:cs typeface="Calibri" panose="020F0502020204030204" pitchFamily="34" charset="0"/>
              </a:rPr>
              <a:t>Contents</a:t>
            </a:r>
            <a:endParaRPr lang="en-US" dirty="0"/>
          </a:p>
        </p:txBody>
      </p:sp>
      <p:graphicFrame>
        <p:nvGraphicFramePr>
          <p:cNvPr id="29" name="Table 28">
            <a:extLst>
              <a:ext uri="{FF2B5EF4-FFF2-40B4-BE49-F238E27FC236}">
                <a16:creationId xmlns:a16="http://schemas.microsoft.com/office/drawing/2014/main" id="{0274EBB7-474D-9D54-3747-B5791A05CAF5}"/>
              </a:ext>
            </a:extLst>
          </p:cNvPr>
          <p:cNvGraphicFramePr>
            <a:graphicFrameLocks noGrp="1"/>
          </p:cNvGraphicFramePr>
          <p:nvPr>
            <p:extLst>
              <p:ext uri="{D42A27DB-BD31-4B8C-83A1-F6EECF244321}">
                <p14:modId xmlns:p14="http://schemas.microsoft.com/office/powerpoint/2010/main" val="117910084"/>
              </p:ext>
            </p:extLst>
          </p:nvPr>
        </p:nvGraphicFramePr>
        <p:xfrm>
          <a:off x="494697" y="411532"/>
          <a:ext cx="8172000" cy="5472000"/>
        </p:xfrm>
        <a:graphic>
          <a:graphicData uri="http://schemas.openxmlformats.org/drawingml/2006/table">
            <a:tbl>
              <a:tblPr firstRow="1" bandRow="1">
                <a:tableStyleId>{2D5ABB26-0587-4C30-8999-92F81FD0307C}</a:tableStyleId>
              </a:tblPr>
              <a:tblGrid>
                <a:gridCol w="476054">
                  <a:extLst>
                    <a:ext uri="{9D8B030D-6E8A-4147-A177-3AD203B41FA5}">
                      <a16:colId xmlns:a16="http://schemas.microsoft.com/office/drawing/2014/main" val="2222340381"/>
                    </a:ext>
                  </a:extLst>
                </a:gridCol>
                <a:gridCol w="418778">
                  <a:extLst>
                    <a:ext uri="{9D8B030D-6E8A-4147-A177-3AD203B41FA5}">
                      <a16:colId xmlns:a16="http://schemas.microsoft.com/office/drawing/2014/main" val="1862465202"/>
                    </a:ext>
                  </a:extLst>
                </a:gridCol>
                <a:gridCol w="4733365">
                  <a:extLst>
                    <a:ext uri="{9D8B030D-6E8A-4147-A177-3AD203B41FA5}">
                      <a16:colId xmlns:a16="http://schemas.microsoft.com/office/drawing/2014/main" val="3846694998"/>
                    </a:ext>
                  </a:extLst>
                </a:gridCol>
                <a:gridCol w="2543803">
                  <a:extLst>
                    <a:ext uri="{9D8B030D-6E8A-4147-A177-3AD203B41FA5}">
                      <a16:colId xmlns:a16="http://schemas.microsoft.com/office/drawing/2014/main" val="3465034330"/>
                    </a:ext>
                  </a:extLst>
                </a:gridCol>
              </a:tblGrid>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gridSpan="2">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000" i="1" dirty="0">
                          <a:ln>
                            <a:solidFill>
                              <a:schemeClr val="bg1"/>
                            </a:solidFill>
                          </a:ln>
                          <a:solidFill>
                            <a:schemeClr val="bg1"/>
                          </a:solidFill>
                        </a:rPr>
                        <a:t>Slide</a:t>
                      </a:r>
                      <a:endParaRPr lang="en-US" sz="1100" i="1" dirty="0">
                        <a:ln>
                          <a:solidFill>
                            <a:schemeClr val="bg1"/>
                          </a:solidFill>
                        </a:ln>
                        <a:solidFill>
                          <a:schemeClr val="bg1"/>
                        </a:solidFill>
                      </a:endParaRPr>
                    </a:p>
                  </a:txBody>
                  <a:tcPr/>
                </a:tc>
                <a:extLst>
                  <a:ext uri="{0D108BD9-81ED-4DB2-BD59-A6C34878D82A}">
                    <a16:rowId xmlns:a16="http://schemas.microsoft.com/office/drawing/2014/main" val="33904436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Executive Summary </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5</a:t>
                      </a:r>
                    </a:p>
                  </a:txBody>
                  <a:tcPr/>
                </a:tc>
                <a:extLst>
                  <a:ext uri="{0D108BD9-81ED-4DB2-BD59-A6C34878D82A}">
                    <a16:rowId xmlns:a16="http://schemas.microsoft.com/office/drawing/2014/main" val="3382612719"/>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2.</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Therapeutic Radiographer UK-wide staffing position on 1 June 2023 </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7</a:t>
                      </a:r>
                    </a:p>
                  </a:txBody>
                  <a:tcPr/>
                </a:tc>
                <a:extLst>
                  <a:ext uri="{0D108BD9-81ED-4DB2-BD59-A6C34878D82A}">
                    <a16:rowId xmlns:a16="http://schemas.microsoft.com/office/drawing/2014/main" val="581382969"/>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3.</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Methodology</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11</a:t>
                      </a:r>
                    </a:p>
                  </a:txBody>
                  <a:tcPr/>
                </a:tc>
                <a:extLst>
                  <a:ext uri="{0D108BD9-81ED-4DB2-BD59-A6C34878D82A}">
                    <a16:rowId xmlns:a16="http://schemas.microsoft.com/office/drawing/2014/main" val="1323560067"/>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4.</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Profile of respondent workforce size</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12</a:t>
                      </a:r>
                    </a:p>
                  </a:txBody>
                  <a:tcPr/>
                </a:tc>
                <a:extLst>
                  <a:ext uri="{0D108BD9-81ED-4DB2-BD59-A6C34878D82A}">
                    <a16:rowId xmlns:a16="http://schemas.microsoft.com/office/drawing/2014/main" val="371095624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5.</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NHS establishment and vacancies</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B>
                      <a:noFill/>
                    </a:lnB>
                  </a:tcPr>
                </a:tc>
                <a:tc hMerge="1">
                  <a:txBody>
                    <a:bodyPr/>
                    <a:lstStyle/>
                    <a:p>
                      <a:endParaRPr lang="en-US"/>
                    </a:p>
                  </a:txBody>
                  <a:tcPr/>
                </a:tc>
                <a:tc>
                  <a:txBody>
                    <a:bodyPr/>
                    <a:lstStyle/>
                    <a:p>
                      <a:r>
                        <a:rPr lang="en-US" sz="1100" dirty="0">
                          <a:ln>
                            <a:solidFill>
                              <a:schemeClr val="bg1"/>
                            </a:solidFill>
                          </a:ln>
                          <a:solidFill>
                            <a:schemeClr val="bg1"/>
                          </a:solidFill>
                        </a:rPr>
                        <a:t>13</a:t>
                      </a:r>
                    </a:p>
                  </a:txBody>
                  <a:tcPr/>
                </a:tc>
                <a:extLst>
                  <a:ext uri="{0D108BD9-81ED-4DB2-BD59-A6C34878D82A}">
                    <a16:rowId xmlns:a16="http://schemas.microsoft.com/office/drawing/2014/main" val="1245206613"/>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5.1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sz="1200" dirty="0">
                          <a:solidFill>
                            <a:schemeClr val="bg1"/>
                          </a:solidFill>
                          <a:effectLst/>
                          <a:latin typeface="Calibri" panose="020F0502020204030204" pitchFamily="34" charset="0"/>
                          <a:cs typeface="Calibri" panose="020F0502020204030204" pitchFamily="34" charset="0"/>
                        </a:rPr>
                        <a:t>NHS establishment and vacancies by UK country</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13</a:t>
                      </a:r>
                    </a:p>
                  </a:txBody>
                  <a:tcPr>
                    <a:lnL>
                      <a:noFill/>
                    </a:lnL>
                  </a:tcPr>
                </a:tc>
                <a:extLst>
                  <a:ext uri="{0D108BD9-81ED-4DB2-BD59-A6C34878D82A}">
                    <a16:rowId xmlns:a16="http://schemas.microsoft.com/office/drawing/2014/main" val="905826718"/>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5.2</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en-GB" sz="1200" dirty="0">
                          <a:solidFill>
                            <a:schemeClr val="bg1"/>
                          </a:solidFill>
                          <a:effectLst/>
                          <a:latin typeface="Calibri" panose="020F0502020204030204" pitchFamily="34" charset="0"/>
                          <a:cs typeface="Calibri" panose="020F0502020204030204" pitchFamily="34" charset="0"/>
                        </a:rPr>
                        <a:t>NHS England by Radiotherapy Network Partnerships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r>
                        <a:rPr lang="en-US" sz="1100" dirty="0">
                          <a:ln>
                            <a:solidFill>
                              <a:schemeClr val="bg1"/>
                            </a:solidFill>
                          </a:ln>
                          <a:solidFill>
                            <a:schemeClr val="bg1"/>
                          </a:solidFill>
                        </a:rPr>
                        <a:t>14</a:t>
                      </a:r>
                    </a:p>
                  </a:txBody>
                  <a:tcPr>
                    <a:lnL>
                      <a:noFill/>
                    </a:lnL>
                  </a:tcPr>
                </a:tc>
                <a:extLst>
                  <a:ext uri="{0D108BD9-81ED-4DB2-BD59-A6C34878D82A}">
                    <a16:rowId xmlns:a16="http://schemas.microsoft.com/office/drawing/2014/main" val="2689739982"/>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r>
                        <a:rPr lang="en-GB" sz="1200" dirty="0">
                          <a:solidFill>
                            <a:schemeClr val="bg1"/>
                          </a:solidFill>
                          <a:effectLst/>
                          <a:latin typeface="Calibri" panose="020F0502020204030204" pitchFamily="34" charset="0"/>
                          <a:cs typeface="Calibri" panose="020F0502020204030204" pitchFamily="34" charset="0"/>
                        </a:rPr>
                        <a:t>5.3</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en-GB" sz="1200" dirty="0">
                          <a:solidFill>
                            <a:schemeClr val="bg1"/>
                          </a:solidFill>
                          <a:effectLst/>
                          <a:latin typeface="Calibri" panose="020F0502020204030204" pitchFamily="34" charset="0"/>
                          <a:cs typeface="Calibri" panose="020F0502020204030204" pitchFamily="34" charset="0"/>
                        </a:rPr>
                        <a:t>NHS workforce size trend</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r>
                        <a:rPr lang="en-US" sz="1100" dirty="0">
                          <a:ln>
                            <a:solidFill>
                              <a:schemeClr val="bg1"/>
                            </a:solidFill>
                          </a:ln>
                          <a:solidFill>
                            <a:schemeClr val="bg1"/>
                          </a:solidFill>
                        </a:rPr>
                        <a:t>15</a:t>
                      </a:r>
                    </a:p>
                  </a:txBody>
                  <a:tcPr>
                    <a:lnL>
                      <a:noFill/>
                    </a:lnL>
                  </a:tcPr>
                </a:tc>
                <a:extLst>
                  <a:ext uri="{0D108BD9-81ED-4DB2-BD59-A6C34878D82A}">
                    <a16:rowId xmlns:a16="http://schemas.microsoft.com/office/drawing/2014/main" val="386349445"/>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5.4</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sz="1200" dirty="0">
                          <a:solidFill>
                            <a:schemeClr val="bg1"/>
                          </a:solidFill>
                          <a:effectLst/>
                          <a:latin typeface="Calibri" panose="020F0502020204030204" pitchFamily="34" charset="0"/>
                          <a:cs typeface="Calibri" panose="020F0502020204030204" pitchFamily="34" charset="0"/>
                        </a:rPr>
                        <a:t>NHS vacancy rate trend</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16</a:t>
                      </a:r>
                    </a:p>
                  </a:txBody>
                  <a:tcPr>
                    <a:lnL>
                      <a:noFill/>
                    </a:lnL>
                  </a:tcPr>
                </a:tc>
                <a:extLst>
                  <a:ext uri="{0D108BD9-81ED-4DB2-BD59-A6C34878D82A}">
                    <a16:rowId xmlns:a16="http://schemas.microsoft.com/office/drawing/2014/main" val="418158382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5.5</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sz="1200" dirty="0">
                          <a:solidFill>
                            <a:schemeClr val="bg1"/>
                          </a:solidFill>
                          <a:effectLst/>
                          <a:latin typeface="Calibri" panose="020F0502020204030204" pitchFamily="34" charset="0"/>
                          <a:cs typeface="Calibri" panose="020F0502020204030204" pitchFamily="34" charset="0"/>
                        </a:rPr>
                        <a:t>NHS provider vacancy rate distribution</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18</a:t>
                      </a:r>
                    </a:p>
                  </a:txBody>
                  <a:tcPr>
                    <a:lnL>
                      <a:noFill/>
                    </a:lnL>
                  </a:tcPr>
                </a:tc>
                <a:extLst>
                  <a:ext uri="{0D108BD9-81ED-4DB2-BD59-A6C34878D82A}">
                    <a16:rowId xmlns:a16="http://schemas.microsoft.com/office/drawing/2014/main" val="30265098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5.6</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sz="1200" dirty="0">
                          <a:solidFill>
                            <a:schemeClr val="bg1"/>
                          </a:solidFill>
                          <a:effectLst/>
                          <a:latin typeface="Calibri" panose="020F0502020204030204" pitchFamily="34" charset="0"/>
                          <a:cs typeface="Calibri" panose="020F0502020204030204" pitchFamily="34" charset="0"/>
                        </a:rPr>
                        <a:t>NHS workforce by Agenda for Change (</a:t>
                      </a:r>
                      <a:r>
                        <a:rPr lang="en-GB" sz="1200" dirty="0" err="1">
                          <a:solidFill>
                            <a:schemeClr val="bg1"/>
                          </a:solidFill>
                          <a:effectLst/>
                          <a:latin typeface="Calibri" panose="020F0502020204030204" pitchFamily="34" charset="0"/>
                          <a:cs typeface="Calibri" panose="020F0502020204030204" pitchFamily="34" charset="0"/>
                        </a:rPr>
                        <a:t>AfC</a:t>
                      </a:r>
                      <a:r>
                        <a:rPr lang="en-GB" sz="1200" dirty="0">
                          <a:solidFill>
                            <a:schemeClr val="bg1"/>
                          </a:solidFill>
                          <a:effectLst/>
                          <a:latin typeface="Calibri" panose="020F0502020204030204" pitchFamily="34" charset="0"/>
                          <a:cs typeface="Calibri" panose="020F0502020204030204" pitchFamily="34" charset="0"/>
                        </a:rPr>
                        <a:t>) band</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19</a:t>
                      </a:r>
                    </a:p>
                  </a:txBody>
                  <a:tcPr>
                    <a:lnL>
                      <a:noFill/>
                    </a:lnL>
                  </a:tcPr>
                </a:tc>
                <a:extLst>
                  <a:ext uri="{0D108BD9-81ED-4DB2-BD59-A6C34878D82A}">
                    <a16:rowId xmlns:a16="http://schemas.microsoft.com/office/drawing/2014/main" val="996899786"/>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6</a:t>
                      </a:r>
                    </a:p>
                  </a:txBody>
                  <a:tcPr>
                    <a:lnR>
                      <a:noFill/>
                    </a:lnR>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Radiotherapy radiographic workforce in non-NHS radiotherapy providers</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bg1"/>
                        </a:solidFill>
                        <a:effectLst/>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20</a:t>
                      </a:r>
                    </a:p>
                  </a:txBody>
                  <a:tcPr>
                    <a:lnL>
                      <a:noFill/>
                    </a:lnL>
                  </a:tcPr>
                </a:tc>
                <a:extLst>
                  <a:ext uri="{0D108BD9-81ED-4DB2-BD59-A6C34878D82A}">
                    <a16:rowId xmlns:a16="http://schemas.microsoft.com/office/drawing/2014/main" val="2956987420"/>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7.</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Staff in post </a:t>
                      </a:r>
                    </a:p>
                  </a:txBody>
                  <a:tcPr>
                    <a:lnT>
                      <a:noFill/>
                    </a:lnT>
                  </a:tcPr>
                </a:tc>
                <a:tc hMerge="1">
                  <a:txBody>
                    <a:bodyPr/>
                    <a:lstStyle/>
                    <a:p>
                      <a:endParaRPr lang="en-US"/>
                    </a:p>
                  </a:txBody>
                  <a:tcPr/>
                </a:tc>
                <a:tc>
                  <a:txBody>
                    <a:bodyPr/>
                    <a:lstStyle/>
                    <a:p>
                      <a:r>
                        <a:rPr lang="en-US" sz="1100" dirty="0">
                          <a:ln>
                            <a:solidFill>
                              <a:schemeClr val="bg1"/>
                            </a:solidFill>
                          </a:ln>
                          <a:solidFill>
                            <a:schemeClr val="bg1"/>
                          </a:solidFill>
                        </a:rPr>
                        <a:t>21</a:t>
                      </a:r>
                    </a:p>
                  </a:txBody>
                  <a:tcPr/>
                </a:tc>
                <a:extLst>
                  <a:ext uri="{0D108BD9-81ED-4DB2-BD59-A6C34878D82A}">
                    <a16:rowId xmlns:a16="http://schemas.microsoft.com/office/drawing/2014/main" val="2235048736"/>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8.</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Job titles</a:t>
                      </a:r>
                    </a:p>
                  </a:txBody>
                  <a:tcPr>
                    <a:lnB>
                      <a:noFill/>
                    </a:lnB>
                  </a:tcPr>
                </a:tc>
                <a:tc hMerge="1">
                  <a:txBody>
                    <a:bodyPr/>
                    <a:lstStyle/>
                    <a:p>
                      <a:endParaRPr lang="en-US"/>
                    </a:p>
                  </a:txBody>
                  <a:tcPr/>
                </a:tc>
                <a:tc>
                  <a:txBody>
                    <a:bodyPr/>
                    <a:lstStyle/>
                    <a:p>
                      <a:r>
                        <a:rPr lang="en-US" sz="1100" dirty="0">
                          <a:ln>
                            <a:solidFill>
                              <a:schemeClr val="bg1"/>
                            </a:solidFill>
                          </a:ln>
                          <a:solidFill>
                            <a:schemeClr val="bg1"/>
                          </a:solidFill>
                        </a:rPr>
                        <a:t>22</a:t>
                      </a:r>
                    </a:p>
                  </a:txBody>
                  <a:tcPr/>
                </a:tc>
                <a:extLst>
                  <a:ext uri="{0D108BD9-81ED-4DB2-BD59-A6C34878D82A}">
                    <a16:rowId xmlns:a16="http://schemas.microsoft.com/office/drawing/2014/main" val="1280823366"/>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effectLst/>
                          <a:latin typeface="Calibri" panose="020F0502020204030204" pitchFamily="34" charset="0"/>
                          <a:cs typeface="Calibri" panose="020F0502020204030204" pitchFamily="34" charset="0"/>
                        </a:rPr>
                        <a:t>8.1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Job title establishment and vacancy frequency </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22</a:t>
                      </a:r>
                    </a:p>
                  </a:txBody>
                  <a:tcPr>
                    <a:lnL>
                      <a:noFill/>
                    </a:lnL>
                  </a:tcPr>
                </a:tc>
                <a:extLst>
                  <a:ext uri="{0D108BD9-81ED-4DB2-BD59-A6C34878D82A}">
                    <a16:rowId xmlns:a16="http://schemas.microsoft.com/office/drawing/2014/main" val="4083541698"/>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effectLst/>
                          <a:latin typeface="Calibri" panose="020F0502020204030204" pitchFamily="34" charset="0"/>
                          <a:cs typeface="Calibri" panose="020F0502020204030204" pitchFamily="34" charset="0"/>
                        </a:rPr>
                        <a:t>8.2</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sz="1200" dirty="0">
                          <a:solidFill>
                            <a:schemeClr val="bg1"/>
                          </a:solidFill>
                          <a:effectLst/>
                          <a:latin typeface="Calibri" panose="020F0502020204030204" pitchFamily="34" charset="0"/>
                          <a:cs typeface="Calibri" panose="020F0502020204030204" pitchFamily="34" charset="0"/>
                        </a:rPr>
                        <a:t>Job title trends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25</a:t>
                      </a:r>
                    </a:p>
                  </a:txBody>
                  <a:tcPr>
                    <a:lnL>
                      <a:noFill/>
                    </a:lnL>
                  </a:tcPr>
                </a:tc>
                <a:extLst>
                  <a:ext uri="{0D108BD9-81ED-4DB2-BD59-A6C34878D82A}">
                    <a16:rowId xmlns:a16="http://schemas.microsoft.com/office/drawing/2014/main" val="101960776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9.</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Establishment by site/ speciality</a:t>
                      </a:r>
                    </a:p>
                  </a:txBody>
                  <a:tcPr>
                    <a:lnT>
                      <a:noFill/>
                    </a:lnT>
                  </a:tcPr>
                </a:tc>
                <a:tc hMerge="1">
                  <a:txBody>
                    <a:bodyPr/>
                    <a:lstStyle/>
                    <a:p>
                      <a:endParaRPr lang="en-US"/>
                    </a:p>
                  </a:txBody>
                  <a:tcPr/>
                </a:tc>
                <a:tc>
                  <a:txBody>
                    <a:bodyPr/>
                    <a:lstStyle/>
                    <a:p>
                      <a:r>
                        <a:rPr lang="en-US" sz="1100" dirty="0">
                          <a:ln>
                            <a:solidFill>
                              <a:schemeClr val="bg1"/>
                            </a:solidFill>
                          </a:ln>
                          <a:solidFill>
                            <a:schemeClr val="bg1"/>
                          </a:solidFill>
                        </a:rPr>
                        <a:t>26</a:t>
                      </a:r>
                    </a:p>
                  </a:txBody>
                  <a:tcPr/>
                </a:tc>
                <a:extLst>
                  <a:ext uri="{0D108BD9-81ED-4DB2-BD59-A6C34878D82A}">
                    <a16:rowId xmlns:a16="http://schemas.microsoft.com/office/drawing/2014/main" val="3622147608"/>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10.</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Long-term absence rate</a:t>
                      </a:r>
                    </a:p>
                  </a:txBody>
                  <a:tcPr/>
                </a:tc>
                <a:tc hMerge="1">
                  <a:txBody>
                    <a:bodyPr/>
                    <a:lstStyle/>
                    <a:p>
                      <a:endParaRPr lang="en-US"/>
                    </a:p>
                  </a:txBody>
                  <a:tcPr/>
                </a:tc>
                <a:tc>
                  <a:txBody>
                    <a:bodyPr/>
                    <a:lstStyle/>
                    <a:p>
                      <a:r>
                        <a:rPr lang="en-US" sz="1100" dirty="0">
                          <a:ln>
                            <a:solidFill>
                              <a:schemeClr val="bg1"/>
                            </a:solidFill>
                          </a:ln>
                          <a:solidFill>
                            <a:schemeClr val="bg1"/>
                          </a:solidFill>
                        </a:rPr>
                        <a:t>29</a:t>
                      </a:r>
                    </a:p>
                  </a:txBody>
                  <a:tcPr/>
                </a:tc>
                <a:extLst>
                  <a:ext uri="{0D108BD9-81ED-4DB2-BD59-A6C34878D82A}">
                    <a16:rowId xmlns:a16="http://schemas.microsoft.com/office/drawing/2014/main" val="2211506849"/>
                  </a:ext>
                </a:extLst>
              </a:tr>
            </a:tbl>
          </a:graphicData>
        </a:graphic>
      </p:graphicFrame>
    </p:spTree>
    <p:extLst>
      <p:ext uri="{BB962C8B-B14F-4D97-AF65-F5344CB8AC3E}">
        <p14:creationId xmlns:p14="http://schemas.microsoft.com/office/powerpoint/2010/main" val="66156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20</a:t>
            </a:fld>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2183180" cy="1291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6</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Radiotherapy </a:t>
            </a:r>
          </a:p>
          <a:p>
            <a:r>
              <a:rPr lang="en-GB" sz="2000" dirty="0">
                <a:effectLst/>
                <a:latin typeface="Calibri" panose="020F0502020204030204" pitchFamily="34" charset="0"/>
                <a:cs typeface="Calibri" panose="020F0502020204030204" pitchFamily="34" charset="0"/>
              </a:rPr>
              <a:t>radiographic workforce in non-NHS radiotherapy providers</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510625"/>
            <a:ext cx="1865243" cy="5305709"/>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Two of the ten non-NHS radiotherapy providers in the UK submitted data to the 2022 </a:t>
            </a:r>
            <a:r>
              <a:rPr lang="en-GB" sz="900" dirty="0" err="1">
                <a:effectLst/>
                <a:latin typeface="Calibri" panose="020F0502020204030204" pitchFamily="34" charset="0"/>
                <a:cs typeface="Calibri" panose="020F0502020204030204" pitchFamily="34" charset="0"/>
              </a:rPr>
              <a:t>CoR</a:t>
            </a:r>
            <a:r>
              <a:rPr lang="en-GB" sz="900" dirty="0">
                <a:effectLst/>
                <a:latin typeface="Calibri" panose="020F0502020204030204" pitchFamily="34" charset="0"/>
                <a:cs typeface="Calibri" panose="020F0502020204030204" pitchFamily="34" charset="0"/>
              </a:rPr>
              <a:t> census. Combined responses were received from the five branches of HCA Healthcare UK and these have been counted as a single response for the purposes of this census. </a:t>
            </a:r>
          </a:p>
          <a:p>
            <a:br>
              <a:rPr lang="en-GB" sz="900" dirty="0">
                <a:effectLst/>
                <a:latin typeface="Calibri" panose="020F0502020204030204" pitchFamily="34" charset="0"/>
                <a:cs typeface="Calibri" panose="020F0502020204030204" pitchFamily="34" charset="0"/>
              </a:rPr>
            </a:br>
            <a:r>
              <a:rPr lang="en-GB" sz="900" dirty="0">
                <a:effectLst/>
                <a:latin typeface="Calibri" panose="020F0502020204030204" pitchFamily="34" charset="0"/>
                <a:cs typeface="Calibri" panose="020F0502020204030204" pitchFamily="34" charset="0"/>
              </a:rPr>
              <a:t>This means a total of two out of a possible ten responses were received, and due to the missing eight responses we have made no attempt to provide an overall picture of the radiotherapy radiographic workforce in the non-NHS sector in 2022. The establishment (WTE and headcount) and vacancy (WTE) data provided by the two non-NHS respondents is given in the data spreadsheet that accompanies this report. </a:t>
            </a:r>
          </a:p>
          <a:p>
            <a:br>
              <a:rPr lang="en-GB" sz="900" dirty="0">
                <a:effectLst/>
                <a:latin typeface="Calibri" panose="020F0502020204030204" pitchFamily="34" charset="0"/>
                <a:cs typeface="Calibri" panose="020F0502020204030204" pitchFamily="34" charset="0"/>
              </a:rPr>
            </a:br>
            <a:r>
              <a:rPr lang="en-GB" sz="900" dirty="0">
                <a:effectLst/>
                <a:latin typeface="Calibri" panose="020F0502020204030204" pitchFamily="34" charset="0"/>
                <a:cs typeface="Calibri" panose="020F0502020204030204" pitchFamily="34" charset="0"/>
              </a:rPr>
              <a:t>From this point onwards, the analysis in our report incorporates the data from both NHS and non-NHS respondents.</a:t>
            </a:r>
          </a:p>
          <a:p>
            <a:endParaRPr lang="en-GB" sz="1200" dirty="0">
              <a:effectLst/>
              <a:latin typeface="Calibri" panose="020F0502020204030204" pitchFamily="34" charset="0"/>
              <a:cs typeface="Calibri" panose="020F0502020204030204" pitchFamily="34" charset="0"/>
            </a:endParaRPr>
          </a:p>
          <a:p>
            <a:endParaRPr lang="en-GB" sz="12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5586B345-22DC-DA5A-9487-E511D8A909EC}"/>
              </a:ext>
            </a:extLst>
          </p:cNvPr>
          <p:cNvPicPr>
            <a:picLocks noChangeAspect="1"/>
          </p:cNvPicPr>
          <p:nvPr/>
        </p:nvPicPr>
        <p:blipFill rotWithShape="1">
          <a:blip r:embed="rId2"/>
          <a:srcRect l="667" t="7795" r="26017" b="28765"/>
          <a:stretch/>
        </p:blipFill>
        <p:spPr>
          <a:xfrm>
            <a:off x="0" y="0"/>
            <a:ext cx="9533277" cy="5829300"/>
          </a:xfrm>
          <a:prstGeom prst="rect">
            <a:avLst/>
          </a:prstGeom>
        </p:spPr>
      </p:pic>
      <p:sp>
        <p:nvSpPr>
          <p:cNvPr id="14" name="Footer Placeholder 4">
            <a:extLst>
              <a:ext uri="{FF2B5EF4-FFF2-40B4-BE49-F238E27FC236}">
                <a16:creationId xmlns:a16="http://schemas.microsoft.com/office/drawing/2014/main" id="{10DCCA78-F68D-44F1-3904-49ED4C5D2B72}"/>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1134535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DBE00B3-E667-F47C-4EC3-B2837999074A}"/>
              </a:ext>
            </a:extLst>
          </p:cNvPr>
          <p:cNvSpPr>
            <a:spLocks noGrp="1"/>
          </p:cNvSpPr>
          <p:nvPr>
            <p:ph type="title" idx="4294967295" hasCustomPrompt="1"/>
          </p:nvPr>
        </p:nvSpPr>
        <p:spPr>
          <a:xfrm>
            <a:off x="9849677" y="624122"/>
            <a:ext cx="1812235" cy="1335308"/>
          </a:xfrm>
          <a:prstGeom prst="rect">
            <a:avLst/>
          </a:prstGeom>
        </p:spPr>
        <p:txBody>
          <a:bodyPr vert="horz" lIns="91440" tIns="45720" rIns="91440" bIns="45720" rtlCol="0" anchor="t">
            <a:noAutofit/>
          </a:bodyPr>
          <a:lstStyle/>
          <a:p>
            <a:r>
              <a:rPr lang="en-GB" sz="2000" dirty="0">
                <a:effectLst/>
                <a:latin typeface="Calibri" panose="020F0502020204030204" pitchFamily="34" charset="0"/>
                <a:cs typeface="Calibri" panose="020F0502020204030204" pitchFamily="34" charset="0"/>
              </a:rPr>
              <a:t>7</a:t>
            </a:r>
            <a:br>
              <a:rPr lang="en-GB" sz="2000" dirty="0">
                <a:effectLst/>
                <a:latin typeface="Calibri" panose="020F0502020204030204" pitchFamily="34" charset="0"/>
                <a:cs typeface="Calibri" panose="020F0502020204030204" pitchFamily="34" charset="0"/>
              </a:rPr>
            </a:br>
            <a:r>
              <a:rPr lang="en-GB" sz="2000" dirty="0">
                <a:effectLst/>
                <a:latin typeface="Calibri" panose="020F0502020204030204" pitchFamily="34" charset="0"/>
                <a:cs typeface="Calibri" panose="020F0502020204030204" pitchFamily="34" charset="0"/>
              </a:rPr>
              <a:t>Staff in post </a:t>
            </a:r>
            <a:br>
              <a:rPr lang="en-GB" sz="2000" dirty="0">
                <a:effectLst/>
                <a:latin typeface="Helvetica Neue LT Std" panose="020B0904020202020204" pitchFamily="34" charset="0"/>
              </a:rPr>
            </a:br>
            <a:br>
              <a:rPr lang="en-GB" sz="2000" dirty="0">
                <a:effectLst/>
                <a:latin typeface="Calibri" panose="020F0502020204030204" pitchFamily="34" charset="0"/>
                <a:cs typeface="Calibri" panose="020F0502020204030204" pitchFamily="34" charset="0"/>
              </a:rPr>
            </a:br>
            <a:br>
              <a:rPr lang="en-GB" sz="2000" dirty="0">
                <a:effectLst/>
                <a:latin typeface="Calibri" panose="020F0502020204030204" pitchFamily="34" charset="0"/>
                <a:cs typeface="Calibri" panose="020F0502020204030204" pitchFamily="34" charset="0"/>
              </a:rPr>
            </a:br>
            <a:br>
              <a:rPr lang="en-GB" sz="2000" dirty="0">
                <a:effectLst/>
                <a:latin typeface="Calibri" panose="020F0502020204030204" pitchFamily="34" charset="0"/>
                <a:cs typeface="Calibri" panose="020F0502020204030204" pitchFamily="34" charset="0"/>
              </a:rPr>
            </a:br>
            <a:br>
              <a:rPr lang="en-GB" sz="2000" dirty="0">
                <a:effectLst/>
                <a:latin typeface="Calibri" panose="020F0502020204030204" pitchFamily="34" charset="0"/>
                <a:cs typeface="Calibri" panose="020F0502020204030204" pitchFamily="34" charset="0"/>
              </a:rPr>
            </a:br>
            <a:endParaRPr lang="en-GB" sz="2000" dirty="0">
              <a:effectLst/>
              <a:latin typeface="Calibri" panose="020F0502020204030204" pitchFamily="34" charset="0"/>
              <a:cs typeface="Calibri" panose="020F0502020204030204" pitchFamily="34" charset="0"/>
            </a:endParaRPr>
          </a:p>
        </p:txBody>
      </p:sp>
      <p:sp>
        <p:nvSpPr>
          <p:cNvPr id="6" name="Text Placeholder 2">
            <a:extLst>
              <a:ext uri="{FF2B5EF4-FFF2-40B4-BE49-F238E27FC236}">
                <a16:creationId xmlns:a16="http://schemas.microsoft.com/office/drawing/2014/main" id="{742F2860-76CB-B48D-C969-B0A4CD6C85A5}"/>
              </a:ext>
            </a:extLst>
          </p:cNvPr>
          <p:cNvSpPr>
            <a:spLocks noGrp="1"/>
          </p:cNvSpPr>
          <p:nvPr>
            <p:ph idx="4294967295" hasCustomPrompt="1"/>
          </p:nvPr>
        </p:nvSpPr>
        <p:spPr>
          <a:xfrm>
            <a:off x="9849677" y="1411611"/>
            <a:ext cx="1865243" cy="4990646"/>
          </a:xfrm>
          <a:prstGeom prst="rect">
            <a:avLst/>
          </a:prstGeom>
        </p:spPr>
        <p:txBody>
          <a:bodyPr vert="horz" lIns="91440" tIns="45720" rIns="91440" bIns="45720" rtlCol="0">
            <a:normAutofit/>
          </a:bodyPr>
          <a:lstStyle>
            <a:lvl1pPr>
              <a:defRPr sz="1100">
                <a:solidFill>
                  <a:schemeClr val="bg1"/>
                </a:solidFill>
              </a:defRPr>
            </a:lvl1pPr>
          </a:lstStyle>
          <a:p>
            <a:r>
              <a:rPr lang="en-GB" sz="900" dirty="0">
                <a:effectLst/>
                <a:latin typeface="Calibri" panose="020F0502020204030204" pitchFamily="34" charset="0"/>
                <a:cs typeface="Calibri" panose="020F0502020204030204" pitchFamily="34" charset="0"/>
              </a:rPr>
              <a:t>The average ratio of the number of staff in post WTE to the number of staff headcount is 0.88 in the NHS, based on results illustrated in Table 4. This ratio gives an indication of the number of staff in the radiotherapy radiographic workforce as a whole who do not work full-time, which can help in workforce planning.</a:t>
            </a:r>
            <a:endParaRPr lang="en-GB" sz="900" i="1" dirty="0">
              <a:effectLst/>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Table 4: Radiotherapy radiographic workforce average staff in post by provider – WTE and headcount (n=62)</a:t>
            </a:r>
            <a:br>
              <a:rPr lang="en-GB" sz="1400" i="1" dirty="0">
                <a:effectLst/>
                <a:latin typeface="Calibri" panose="020F0502020204030204" pitchFamily="34" charset="0"/>
                <a:cs typeface="Calibri" panose="020F0502020204030204" pitchFamily="34" charset="0"/>
              </a:rPr>
            </a:br>
            <a:endParaRPr lang="en-GB" sz="1400" dirty="0">
              <a:effectLst/>
              <a:latin typeface="Calibri" panose="020F0502020204030204" pitchFamily="34" charset="0"/>
              <a:cs typeface="Calibri" panose="020F0502020204030204" pitchFamily="34" charset="0"/>
            </a:endParaRPr>
          </a:p>
          <a:p>
            <a:endParaRPr lang="en-GB" sz="1000" dirty="0">
              <a:effectLst/>
              <a:latin typeface="Helvetica Neue Roman" panose="02000503000000020004" pitchFamily="2" charset="0"/>
            </a:endParaRPr>
          </a:p>
          <a:p>
            <a:pPr lvl="0"/>
            <a:endParaRPr lang="en-US" dirty="0"/>
          </a:p>
        </p:txBody>
      </p:sp>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21</a:t>
            </a:fld>
            <a:endParaRPr lang="en-US" dirty="0"/>
          </a:p>
        </p:txBody>
      </p:sp>
      <p:sp>
        <p:nvSpPr>
          <p:cNvPr id="8" name="Title Placeholder 1">
            <a:extLst>
              <a:ext uri="{FF2B5EF4-FFF2-40B4-BE49-F238E27FC236}">
                <a16:creationId xmlns:a16="http://schemas.microsoft.com/office/drawing/2014/main" id="{E5E4C2FA-E96B-0707-555D-6811D8FCC297}"/>
              </a:ext>
            </a:extLst>
          </p:cNvPr>
          <p:cNvSpPr txBox="1">
            <a:spLocks/>
          </p:cNvSpPr>
          <p:nvPr/>
        </p:nvSpPr>
        <p:spPr>
          <a:xfrm>
            <a:off x="0" y="5749579"/>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i="1" dirty="0">
                <a:effectLst/>
                <a:latin typeface="Helvetica Neue" panose="02000503000000020004" pitchFamily="2" charset="0"/>
              </a:rPr>
              <a:t>Table 4</a:t>
            </a:r>
            <a:endParaRPr lang="en-GB" sz="4000" dirty="0">
              <a:effectLst/>
              <a:latin typeface="Helvetica Neue Roman" panose="02000503000000020004" pitchFamily="2"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3" name="Picture 2">
            <a:extLst>
              <a:ext uri="{FF2B5EF4-FFF2-40B4-BE49-F238E27FC236}">
                <a16:creationId xmlns:a16="http://schemas.microsoft.com/office/drawing/2014/main" id="{94AF96DB-6C90-599F-A9AC-04350282B4C0}"/>
              </a:ext>
            </a:extLst>
          </p:cNvPr>
          <p:cNvPicPr>
            <a:picLocks noChangeAspect="1"/>
          </p:cNvPicPr>
          <p:nvPr/>
        </p:nvPicPr>
        <p:blipFill rotWithShape="1">
          <a:blip r:embed="rId2"/>
          <a:srcRect l="6788" t="7896" r="30305" b="16700"/>
          <a:stretch/>
        </p:blipFill>
        <p:spPr>
          <a:xfrm>
            <a:off x="1713919" y="513861"/>
            <a:ext cx="6113721" cy="5178540"/>
          </a:xfrm>
          <a:prstGeom prst="rect">
            <a:avLst/>
          </a:prstGeom>
        </p:spPr>
      </p:pic>
      <p:sp>
        <p:nvSpPr>
          <p:cNvPr id="9" name="Footer Placeholder 4">
            <a:extLst>
              <a:ext uri="{FF2B5EF4-FFF2-40B4-BE49-F238E27FC236}">
                <a16:creationId xmlns:a16="http://schemas.microsoft.com/office/drawing/2014/main" id="{7F50570C-DC4D-E654-001D-4CB7EDFAC8D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791030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22</a:t>
            </a:fld>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1"/>
            <a:ext cx="1952463" cy="27502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8</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Job titles</a:t>
            </a:r>
          </a:p>
          <a:p>
            <a:endParaRPr lang="en-GB" sz="2000" dirty="0">
              <a:effectLst/>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8.1</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Job title establishment and vacancy frequency </a:t>
            </a:r>
          </a:p>
          <a:p>
            <a:endParaRPr lang="en-GB" sz="2000" dirty="0">
              <a:effectLst/>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3042539"/>
            <a:ext cx="1865243" cy="3335004"/>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Our 2022 census found there are 287 job titles in use by radiotherapy providers in the UK for members of the radiotherapy radiographic workforce. Respondents were asked to confirm, from a given list, what title(s) are used in their centre. Table 5 shows the job titles used by two or more providers. Additional job titles collected in free text space on the census questionnaire are provided separately. </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Table 5: Job titles used by two or more providers</a:t>
            </a: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BD25108C-F59B-2261-7047-EFA78B71C2A5}"/>
              </a:ext>
            </a:extLst>
          </p:cNvPr>
          <p:cNvSpPr txBox="1">
            <a:spLocks/>
          </p:cNvSpPr>
          <p:nvPr/>
        </p:nvSpPr>
        <p:spPr>
          <a:xfrm>
            <a:off x="946296" y="4607311"/>
            <a:ext cx="3176823"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Table 5</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10" name="Picture 9">
            <a:extLst>
              <a:ext uri="{FF2B5EF4-FFF2-40B4-BE49-F238E27FC236}">
                <a16:creationId xmlns:a16="http://schemas.microsoft.com/office/drawing/2014/main" id="{D24CD6EF-86C8-FC19-8C0F-C1AF84A33331}"/>
              </a:ext>
            </a:extLst>
          </p:cNvPr>
          <p:cNvPicPr>
            <a:picLocks noChangeAspect="1"/>
          </p:cNvPicPr>
          <p:nvPr/>
        </p:nvPicPr>
        <p:blipFill rotWithShape="1">
          <a:blip r:embed="rId2"/>
          <a:srcRect l="7345" t="7442" r="66142" b="50000"/>
          <a:stretch/>
        </p:blipFill>
        <p:spPr>
          <a:xfrm>
            <a:off x="834825" y="624121"/>
            <a:ext cx="3445973" cy="3908759"/>
          </a:xfrm>
          <a:prstGeom prst="rect">
            <a:avLst/>
          </a:prstGeom>
        </p:spPr>
      </p:pic>
      <p:sp>
        <p:nvSpPr>
          <p:cNvPr id="14" name="Text Placeholder 2">
            <a:extLst>
              <a:ext uri="{FF2B5EF4-FFF2-40B4-BE49-F238E27FC236}">
                <a16:creationId xmlns:a16="http://schemas.microsoft.com/office/drawing/2014/main" id="{4A22C001-838A-D93E-3149-9DECD54FC185}"/>
              </a:ext>
            </a:extLst>
          </p:cNvPr>
          <p:cNvSpPr txBox="1">
            <a:spLocks/>
          </p:cNvSpPr>
          <p:nvPr/>
        </p:nvSpPr>
        <p:spPr>
          <a:xfrm>
            <a:off x="4390205" y="721481"/>
            <a:ext cx="3520999" cy="5305709"/>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effectLst/>
                <a:latin typeface="Calibri" panose="020F0502020204030204" pitchFamily="34" charset="0"/>
                <a:cs typeface="Calibri" panose="020F0502020204030204" pitchFamily="34" charset="0"/>
              </a:rPr>
              <a:t>Additional job</a:t>
            </a:r>
            <a:r>
              <a:rPr lang="en-GB" sz="1200" b="1" dirty="0">
                <a:latin typeface="Calibri" panose="020F0502020204030204" pitchFamily="34" charset="0"/>
                <a:cs typeface="Calibri" panose="020F0502020204030204" pitchFamily="34" charset="0"/>
              </a:rPr>
              <a:t> </a:t>
            </a:r>
            <a:r>
              <a:rPr lang="en-GB" sz="1200" b="1" dirty="0">
                <a:effectLst/>
                <a:latin typeface="Calibri" panose="020F0502020204030204" pitchFamily="34" charset="0"/>
                <a:cs typeface="Calibri" panose="020F0502020204030204" pitchFamily="34" charset="0"/>
              </a:rPr>
              <a:t>titles</a:t>
            </a:r>
            <a:br>
              <a:rPr lang="en-GB" sz="1200" b="1" dirty="0">
                <a:effectLst/>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r>
              <a:rPr lang="en-GB" sz="1200" b="1" dirty="0">
                <a:effectLst/>
                <a:latin typeface="Calibri" panose="020F0502020204030204" pitchFamily="34" charset="0"/>
                <a:cs typeface="Calibri" panose="020F0502020204030204" pitchFamily="34" charset="0"/>
              </a:rPr>
              <a:t>The following additional job titles have been captured from the free text field section of the census so appear only once, for data collection purposes: </a:t>
            </a:r>
          </a:p>
          <a:p>
            <a:endParaRPr lang="en-GB" sz="1200" b="1" dirty="0">
              <a:latin typeface="Calibri" panose="020F0502020204030204" pitchFamily="34" charset="0"/>
              <a:cs typeface="Calibri" panose="020F0502020204030204" pitchFamily="34" charset="0"/>
            </a:endParaRPr>
          </a:p>
          <a:p>
            <a:r>
              <a:rPr lang="en-GB" sz="1200" i="1" dirty="0">
                <a:effectLst/>
                <a:latin typeface="Calibri" panose="020F0502020204030204" pitchFamily="34" charset="0"/>
                <a:cs typeface="Calibri" panose="020F0502020204030204" pitchFamily="34" charset="0"/>
              </a:rPr>
              <a:t>Advanced practice radiographer; radiotherapy review; imaging; R&amp;D; advanced practitioner therapeutic;  radiographer; apprentice therapeutic radiographer; cancer informatics lead radiographer; clinical specialist; clinical specialist radiographer; enhanced therapeutic radiographer; enhanced practitioner; Macmillan radiotherapy; specialist radiographer; operational manager; practice development radiographer; pre-treatment team leader; specialist practitioners; specialist radiographer; team lead; team lead radiographer; pre-treatment/treatment; trainee consultant; trainee consultant radiographer; treatment expert practitioner; treatment specialist; treatment team leader. </a:t>
            </a:r>
          </a:p>
          <a:p>
            <a:endParaRPr lang="en-GB" sz="1200" b="1" dirty="0">
              <a:effectLst/>
              <a:latin typeface="Calibri" panose="020F0502020204030204" pitchFamily="34" charset="0"/>
              <a:cs typeface="Calibri" panose="020F0502020204030204" pitchFamily="34" charset="0"/>
            </a:endParaRPr>
          </a:p>
          <a:p>
            <a:endParaRPr lang="en-GB" sz="12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16" name="Footer Placeholder 4">
            <a:extLst>
              <a:ext uri="{FF2B5EF4-FFF2-40B4-BE49-F238E27FC236}">
                <a16:creationId xmlns:a16="http://schemas.microsoft.com/office/drawing/2014/main" id="{5E9B98CE-A81B-8282-7B20-6C0022A6D1A1}"/>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879649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23</a:t>
            </a:fld>
            <a:endParaRPr lang="en-US" dirty="0"/>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606056"/>
            <a:ext cx="1865243" cy="5886819"/>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Tables 6 and 7 show the job titles captured by the census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and how many providers had current vacancies and three-month vacancies in these posts. </a:t>
            </a:r>
          </a:p>
          <a:p>
            <a:endParaRPr lang="en-GB" sz="900" i="1" dirty="0">
              <a:effectLst/>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Table 6: Job titles (number of providers reporting current vacancies in brackets by </a:t>
            </a:r>
            <a:r>
              <a:rPr lang="en-GB" sz="900" i="1" dirty="0" err="1">
                <a:effectLst/>
                <a:latin typeface="Calibri" panose="020F0502020204030204" pitchFamily="34" charset="0"/>
                <a:cs typeface="Calibri" panose="020F0502020204030204" pitchFamily="34" charset="0"/>
              </a:rPr>
              <a:t>AfC</a:t>
            </a:r>
            <a:r>
              <a:rPr lang="en-GB" sz="900" i="1" dirty="0">
                <a:effectLst/>
                <a:latin typeface="Calibri" panose="020F0502020204030204" pitchFamily="34" charset="0"/>
                <a:cs typeface="Calibri" panose="020F0502020204030204" pitchFamily="34" charset="0"/>
              </a:rPr>
              <a:t> band) (n=62)</a:t>
            </a:r>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D39B457D-48EC-44A9-EFED-FBC72BD404D4}"/>
              </a:ext>
            </a:extLst>
          </p:cNvPr>
          <p:cNvPicPr>
            <a:picLocks noChangeAspect="1"/>
          </p:cNvPicPr>
          <p:nvPr/>
        </p:nvPicPr>
        <p:blipFill rotWithShape="1">
          <a:blip r:embed="rId2"/>
          <a:srcRect l="3183" t="2638" r="26371" b="14109"/>
          <a:stretch/>
        </p:blipFill>
        <p:spPr>
          <a:xfrm>
            <a:off x="1371598" y="279941"/>
            <a:ext cx="6836735" cy="5709463"/>
          </a:xfrm>
          <a:prstGeom prst="rect">
            <a:avLst/>
          </a:prstGeom>
        </p:spPr>
      </p:pic>
      <p:sp>
        <p:nvSpPr>
          <p:cNvPr id="10" name="Title Placeholder 1">
            <a:extLst>
              <a:ext uri="{FF2B5EF4-FFF2-40B4-BE49-F238E27FC236}">
                <a16:creationId xmlns:a16="http://schemas.microsoft.com/office/drawing/2014/main" id="{BA210138-7072-17BD-E798-5A7A0E62E0AD}"/>
              </a:ext>
            </a:extLst>
          </p:cNvPr>
          <p:cNvSpPr txBox="1">
            <a:spLocks/>
          </p:cNvSpPr>
          <p:nvPr/>
        </p:nvSpPr>
        <p:spPr>
          <a:xfrm>
            <a:off x="1395947" y="5993042"/>
            <a:ext cx="3176823"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nSpc>
                <a:spcPct val="170000"/>
              </a:lnSpc>
            </a:pPr>
            <a:r>
              <a:rPr lang="en-GB" sz="4000" i="1" dirty="0">
                <a:effectLst/>
                <a:latin typeface="Calibri" panose="020F0502020204030204" pitchFamily="34" charset="0"/>
                <a:cs typeface="Calibri" panose="020F0502020204030204" pitchFamily="34" charset="0"/>
              </a:rPr>
              <a:t>Table 6</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16" name="Footer Placeholder 4">
            <a:extLst>
              <a:ext uri="{FF2B5EF4-FFF2-40B4-BE49-F238E27FC236}">
                <a16:creationId xmlns:a16="http://schemas.microsoft.com/office/drawing/2014/main" id="{0E52C021-9978-7428-2A4F-571FFA98165A}"/>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285172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24</a:t>
            </a:fld>
            <a:endParaRPr lang="en-US" dirty="0"/>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606056"/>
            <a:ext cx="1865243" cy="5886819"/>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i="1" dirty="0">
                <a:effectLst/>
                <a:latin typeface="Calibri" panose="020F0502020204030204" pitchFamily="34" charset="0"/>
                <a:cs typeface="Calibri" panose="020F0502020204030204" pitchFamily="34" charset="0"/>
              </a:rPr>
              <a:t>Table 7: Job titles (number of providers reporting three-month vacancies in brackets) (n=62)</a:t>
            </a:r>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10" name="Title Placeholder 1">
            <a:extLst>
              <a:ext uri="{FF2B5EF4-FFF2-40B4-BE49-F238E27FC236}">
                <a16:creationId xmlns:a16="http://schemas.microsoft.com/office/drawing/2014/main" id="{BA210138-7072-17BD-E798-5A7A0E62E0AD}"/>
              </a:ext>
            </a:extLst>
          </p:cNvPr>
          <p:cNvSpPr txBox="1">
            <a:spLocks/>
          </p:cNvSpPr>
          <p:nvPr/>
        </p:nvSpPr>
        <p:spPr>
          <a:xfrm>
            <a:off x="1417213" y="4476305"/>
            <a:ext cx="3176823"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nSpc>
                <a:spcPct val="170000"/>
              </a:lnSpc>
            </a:pPr>
            <a:r>
              <a:rPr lang="en-GB" sz="4000" i="1" dirty="0">
                <a:effectLst/>
                <a:latin typeface="Calibri" panose="020F0502020204030204" pitchFamily="34" charset="0"/>
                <a:cs typeface="Calibri" panose="020F0502020204030204" pitchFamily="34" charset="0"/>
              </a:rPr>
              <a:t>Table 7</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3" name="Picture 2">
            <a:extLst>
              <a:ext uri="{FF2B5EF4-FFF2-40B4-BE49-F238E27FC236}">
                <a16:creationId xmlns:a16="http://schemas.microsoft.com/office/drawing/2014/main" id="{420119BE-2983-DA5F-CEB3-61E692B02624}"/>
              </a:ext>
            </a:extLst>
          </p:cNvPr>
          <p:cNvPicPr>
            <a:picLocks noChangeAspect="1"/>
          </p:cNvPicPr>
          <p:nvPr/>
        </p:nvPicPr>
        <p:blipFill rotWithShape="1">
          <a:blip r:embed="rId2"/>
          <a:srcRect l="2853" t="7440" r="26724" b="32734"/>
          <a:stretch/>
        </p:blipFill>
        <p:spPr>
          <a:xfrm>
            <a:off x="1400106" y="372138"/>
            <a:ext cx="6836736" cy="4104167"/>
          </a:xfrm>
          <a:prstGeom prst="rect">
            <a:avLst/>
          </a:prstGeom>
        </p:spPr>
      </p:pic>
      <p:sp>
        <p:nvSpPr>
          <p:cNvPr id="5" name="Footer Placeholder 4">
            <a:extLst>
              <a:ext uri="{FF2B5EF4-FFF2-40B4-BE49-F238E27FC236}">
                <a16:creationId xmlns:a16="http://schemas.microsoft.com/office/drawing/2014/main" id="{BA686729-78AC-D995-64A9-5961A9C7662E}"/>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3145068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25</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Frequency of selected job titles</a:t>
            </a:r>
          </a:p>
          <a:p>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494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8.2</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Job title trends</a:t>
            </a:r>
          </a:p>
          <a:p>
            <a:endParaRPr lang="en-GB" sz="2000" dirty="0">
              <a:effectLst/>
              <a:latin typeface="Calibri" panose="020F0502020204030204" pitchFamily="34" charset="0"/>
              <a:cs typeface="Calibri" panose="020F0502020204030204" pitchFamily="34" charset="0"/>
            </a:endParaRPr>
          </a:p>
          <a:p>
            <a:br>
              <a:rPr lang="en-GB" sz="2000" dirty="0">
                <a:effectLst/>
                <a:latin typeface="Calibri" panose="020F0502020204030204" pitchFamily="34" charset="0"/>
                <a:cs typeface="Calibri" panose="020F0502020204030204" pitchFamily="34" charset="0"/>
              </a:rPr>
            </a:br>
            <a:endParaRPr lang="en-GB" sz="2000" dirty="0">
              <a:effectLst/>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387308"/>
            <a:ext cx="1865243" cy="5662851"/>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Census respondents were also asked whether they used specific job titles. These selected job titles have been tracked across the 2020, 2021 and 2022 </a:t>
            </a:r>
            <a:r>
              <a:rPr lang="en-GB" sz="900" dirty="0" err="1">
                <a:effectLst/>
                <a:latin typeface="Calibri" panose="020F0502020204030204" pitchFamily="34" charset="0"/>
                <a:cs typeface="Calibri" panose="020F0502020204030204" pitchFamily="34" charset="0"/>
              </a:rPr>
              <a:t>SoR</a:t>
            </a:r>
            <a:r>
              <a:rPr lang="en-GB" sz="900" dirty="0">
                <a:effectLst/>
                <a:latin typeface="Calibri" panose="020F0502020204030204" pitchFamily="34" charset="0"/>
                <a:cs typeface="Calibri" panose="020F0502020204030204" pitchFamily="34" charset="0"/>
              </a:rPr>
              <a:t> census editions for trends in how frequently they are used by providers, as illustrated in Figure 10. They include the two protected titles within the radiotherapy radiographic workforce, which are ‘therapeutic radiographer’ and ‘radiographer’. (See the </a:t>
            </a:r>
            <a:r>
              <a:rPr lang="en-GB" sz="900" u="sng" dirty="0">
                <a:solidFill>
                  <a:srgbClr val="0044D6"/>
                </a:solidFill>
                <a:effectLst/>
                <a:latin typeface="Calibri" panose="020F0502020204030204" pitchFamily="34" charset="0"/>
                <a:cs typeface="Calibri" panose="020F0502020204030204" pitchFamily="34" charset="0"/>
              </a:rPr>
              <a:t>Health and Care Professions Council website </a:t>
            </a:r>
            <a:r>
              <a:rPr lang="en-GB" sz="900" dirty="0">
                <a:effectLst/>
                <a:latin typeface="Calibri" panose="020F0502020204030204" pitchFamily="34" charset="0"/>
                <a:cs typeface="Calibri" panose="020F0502020204030204" pitchFamily="34" charset="0"/>
              </a:rPr>
              <a:t>for more information about protected titles.) </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10:  Frequency of use of selected job titles in the UK radiotherapy radiographic workforce (n=62) </a:t>
            </a:r>
          </a:p>
          <a:p>
            <a:br>
              <a:rPr lang="en-GB" sz="900" i="1" dirty="0">
                <a:effectLst/>
                <a:latin typeface="Helvetica Neue" panose="02000503000000020004" pitchFamily="2" charset="0"/>
              </a:rPr>
            </a:br>
            <a:endParaRPr lang="en-GB" sz="900" dirty="0">
              <a:effectLst/>
              <a:latin typeface="Helvetica Neue Roman" panose="02000503000000020004" pitchFamily="2" charset="0"/>
            </a:endParaRPr>
          </a:p>
          <a:p>
            <a:endParaRPr lang="en-GB" sz="1000"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GB" sz="1000" i="1"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0" y="5822085"/>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Percentage of respondents using job title</a:t>
            </a:r>
          </a:p>
          <a:p>
            <a:pPr algn="ctr">
              <a:lnSpc>
                <a:spcPct val="170000"/>
              </a:lnSpc>
            </a:pPr>
            <a:r>
              <a:rPr lang="en-GB" sz="4000" i="1" dirty="0">
                <a:effectLst/>
                <a:latin typeface="Calibri" panose="020F0502020204030204" pitchFamily="34" charset="0"/>
                <a:cs typeface="Calibri" panose="020F0502020204030204" pitchFamily="34" charset="0"/>
              </a:rPr>
              <a:t>Figure 10</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descr="A yellow oval with a yellow oval on a blue background&#10;&#10;Description automatically generated">
            <a:extLst>
              <a:ext uri="{FF2B5EF4-FFF2-40B4-BE49-F238E27FC236}">
                <a16:creationId xmlns:a16="http://schemas.microsoft.com/office/drawing/2014/main" id="{7AC35587-A11E-8F2E-B29F-39FC3E1CDE21}"/>
              </a:ext>
            </a:extLst>
          </p:cNvPr>
          <p:cNvPicPr>
            <a:picLocks noChangeAspect="1"/>
          </p:cNvPicPr>
          <p:nvPr/>
        </p:nvPicPr>
        <p:blipFill>
          <a:blip r:embed="rId2"/>
          <a:stretch>
            <a:fillRect/>
          </a:stretch>
        </p:blipFill>
        <p:spPr>
          <a:xfrm>
            <a:off x="7459542" y="5398770"/>
            <a:ext cx="1891983" cy="272688"/>
          </a:xfrm>
          <a:prstGeom prst="rect">
            <a:avLst/>
          </a:prstGeom>
        </p:spPr>
      </p:pic>
      <p:pic>
        <p:nvPicPr>
          <p:cNvPr id="13" name="Picture 12">
            <a:extLst>
              <a:ext uri="{FF2B5EF4-FFF2-40B4-BE49-F238E27FC236}">
                <a16:creationId xmlns:a16="http://schemas.microsoft.com/office/drawing/2014/main" id="{76B54EB1-DC53-4200-D18B-AD89DBAABF63}"/>
              </a:ext>
            </a:extLst>
          </p:cNvPr>
          <p:cNvPicPr>
            <a:picLocks noChangeAspect="1"/>
          </p:cNvPicPr>
          <p:nvPr/>
        </p:nvPicPr>
        <p:blipFill rotWithShape="1">
          <a:blip r:embed="rId3"/>
          <a:srcRect l="5373" t="14883" r="31190" b="16811"/>
          <a:stretch/>
        </p:blipFill>
        <p:spPr>
          <a:xfrm>
            <a:off x="1176827" y="1005450"/>
            <a:ext cx="6156480" cy="4684401"/>
          </a:xfrm>
          <a:prstGeom prst="rect">
            <a:avLst/>
          </a:prstGeom>
        </p:spPr>
      </p:pic>
      <p:sp>
        <p:nvSpPr>
          <p:cNvPr id="16" name="Footer Placeholder 4">
            <a:extLst>
              <a:ext uri="{FF2B5EF4-FFF2-40B4-BE49-F238E27FC236}">
                <a16:creationId xmlns:a16="http://schemas.microsoft.com/office/drawing/2014/main" id="{EC4A4492-8574-1200-8B62-05087E22FFB2}"/>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433295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26</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Enhanced, advanced and consultant practitioner establishment </a:t>
            </a:r>
          </a:p>
          <a:p>
            <a:pPr algn="ctr"/>
            <a:r>
              <a:rPr lang="en-GB" sz="1400" b="1" dirty="0">
                <a:solidFill>
                  <a:schemeClr val="bg1"/>
                </a:solidFill>
                <a:effectLst/>
                <a:latin typeface="Calibri" panose="020F0502020204030204" pitchFamily="34" charset="0"/>
                <a:cs typeface="Calibri" panose="020F0502020204030204" pitchFamily="34" charset="0"/>
              </a:rPr>
              <a:t>WTE by site/speciality - total of all respondents</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437173" y="2742421"/>
            <a:ext cx="3924582"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Total establishment WTE</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9</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Establishment by site/ speciality</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80261"/>
            <a:ext cx="1865243" cy="5435802"/>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to specify the number of radiotherapy radiographic practitioners by clinical site at different career progression/qualification levels. This allows the amount of practitioners for each site/speciality to be calculated and compared, as shown in Figure 11. The five sites/specialities with the largest number of enhanced, advanced or consultant practitioners are, in descending order: breast; technical development; prostate; research/clinical trials; and head and neck. </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11: Total enhanced, advanced and consultant practitioner establishment WTE by site (n=62)</a:t>
            </a:r>
            <a:endParaRPr lang="en-GB" sz="900" dirty="0">
              <a:effectLst/>
              <a:latin typeface="Calibri" panose="020F0502020204030204" pitchFamily="34" charset="0"/>
              <a:cs typeface="Calibri" panose="020F0502020204030204" pitchFamily="34" charset="0"/>
            </a:endParaRPr>
          </a:p>
          <a:p>
            <a:pPr algn="ctr"/>
            <a:br>
              <a:rPr lang="en-GB" sz="900" dirty="0">
                <a:effectLst/>
                <a:latin typeface="Calibri" panose="020F0502020204030204" pitchFamily="34" charset="0"/>
                <a:cs typeface="Calibri" panose="020F0502020204030204" pitchFamily="34" charset="0"/>
              </a:rPr>
            </a:br>
            <a:endParaRPr lang="en-GB" sz="1000"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GB" sz="1000" i="1"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0" y="570512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a:t>
            </a:r>
            <a:r>
              <a:rPr lang="en-GB" sz="4000" i="1" dirty="0">
                <a:latin typeface="Calibri" panose="020F0502020204030204" pitchFamily="34" charset="0"/>
                <a:cs typeface="Calibri" panose="020F0502020204030204" pitchFamily="34" charset="0"/>
              </a:rPr>
              <a:t>11</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9" name="Picture 8">
            <a:extLst>
              <a:ext uri="{FF2B5EF4-FFF2-40B4-BE49-F238E27FC236}">
                <a16:creationId xmlns:a16="http://schemas.microsoft.com/office/drawing/2014/main" id="{0233325D-4451-9119-55F9-6F3490E964C3}"/>
              </a:ext>
            </a:extLst>
          </p:cNvPr>
          <p:cNvPicPr>
            <a:picLocks noChangeAspect="1"/>
          </p:cNvPicPr>
          <p:nvPr/>
        </p:nvPicPr>
        <p:blipFill rotWithShape="1">
          <a:blip r:embed="rId2"/>
          <a:srcRect l="9115" t="16931" r="30076" b="19849"/>
          <a:stretch/>
        </p:blipFill>
        <p:spPr>
          <a:xfrm>
            <a:off x="1722815" y="1211058"/>
            <a:ext cx="6095926" cy="4478416"/>
          </a:xfrm>
          <a:prstGeom prst="rect">
            <a:avLst/>
          </a:prstGeom>
        </p:spPr>
      </p:pic>
      <p:sp>
        <p:nvSpPr>
          <p:cNvPr id="14" name="Footer Placeholder 4">
            <a:extLst>
              <a:ext uri="{FF2B5EF4-FFF2-40B4-BE49-F238E27FC236}">
                <a16:creationId xmlns:a16="http://schemas.microsoft.com/office/drawing/2014/main" id="{A1DF17BB-A271-C027-45DC-106D905EE66C}"/>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200385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27</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Enhanced, advanced and consultant practitioner establishment </a:t>
            </a:r>
          </a:p>
          <a:p>
            <a:pPr algn="ctr"/>
            <a:r>
              <a:rPr lang="en-GB" sz="1400" b="1" dirty="0">
                <a:solidFill>
                  <a:schemeClr val="bg1"/>
                </a:solidFill>
                <a:effectLst/>
                <a:latin typeface="Calibri" panose="020F0502020204030204" pitchFamily="34" charset="0"/>
                <a:cs typeface="Calibri" panose="020F0502020204030204" pitchFamily="34" charset="0"/>
              </a:rPr>
              <a:t>WTE by site and career progression / qualification level</a:t>
            </a:r>
          </a:p>
          <a:p>
            <a:endParaRPr lang="en-US" dirty="0"/>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569708"/>
            <a:ext cx="1865243" cy="6571069"/>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Figures 12 and 13 show the data from Figure 11 broken down by career progression/qualification level. The sites/specialities with the most consultant practitioners are, in descending order: breast; palliative; and prostate. For advanced practitioners, the most prevalent sites/specialities are: technical development; head and neck; breast; and prostate. The sites with the largest contingent of enhanced practitioners are breast and brachytherapy. </a:t>
            </a:r>
          </a:p>
          <a:p>
            <a:r>
              <a:rPr lang="en-GB" sz="900" dirty="0">
                <a:effectLst/>
                <a:latin typeface="Calibri" panose="020F0502020204030204" pitchFamily="34" charset="0"/>
                <a:cs typeface="Calibri" panose="020F0502020204030204" pitchFamily="34" charset="0"/>
              </a:rPr>
              <a:t>The data shows 82% of enhanced practitioners and 83% of advanced practitioners have a master’s level (M-level) qualification.</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12: Enhanced, advanced and consultant practitioner establishment WTE by site and career progression/qualification level (n=62)</a:t>
            </a:r>
          </a:p>
          <a:p>
            <a:pPr algn="ctr"/>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708985"/>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Establishment WTE</a:t>
            </a:r>
          </a:p>
          <a:p>
            <a:pPr algn="ctr">
              <a:lnSpc>
                <a:spcPct val="170000"/>
              </a:lnSpc>
            </a:pPr>
            <a:r>
              <a:rPr lang="en-GB" sz="4000" i="1" dirty="0">
                <a:effectLst/>
                <a:latin typeface="Calibri" panose="020F0502020204030204" pitchFamily="34" charset="0"/>
                <a:cs typeface="Calibri" panose="020F0502020204030204" pitchFamily="34" charset="0"/>
              </a:rPr>
              <a:t>Figure 12</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descr="A chart of a medical practitioner&#10;&#10;Description automatically generated with medium confidence">
            <a:extLst>
              <a:ext uri="{FF2B5EF4-FFF2-40B4-BE49-F238E27FC236}">
                <a16:creationId xmlns:a16="http://schemas.microsoft.com/office/drawing/2014/main" id="{FE7E50CE-833D-A463-6808-3A8346C7C16A}"/>
              </a:ext>
            </a:extLst>
          </p:cNvPr>
          <p:cNvPicPr>
            <a:picLocks noChangeAspect="1"/>
          </p:cNvPicPr>
          <p:nvPr/>
        </p:nvPicPr>
        <p:blipFill>
          <a:blip r:embed="rId2"/>
          <a:stretch>
            <a:fillRect/>
          </a:stretch>
        </p:blipFill>
        <p:spPr>
          <a:xfrm>
            <a:off x="7643538" y="3875904"/>
            <a:ext cx="1504595" cy="1354866"/>
          </a:xfrm>
          <a:prstGeom prst="rect">
            <a:avLst/>
          </a:prstGeom>
        </p:spPr>
      </p:pic>
      <p:pic>
        <p:nvPicPr>
          <p:cNvPr id="13" name="Picture 12">
            <a:extLst>
              <a:ext uri="{FF2B5EF4-FFF2-40B4-BE49-F238E27FC236}">
                <a16:creationId xmlns:a16="http://schemas.microsoft.com/office/drawing/2014/main" id="{FD1ADD36-BA84-7DD6-FAA7-A4BE13B3405C}"/>
              </a:ext>
            </a:extLst>
          </p:cNvPr>
          <p:cNvPicPr>
            <a:picLocks noChangeAspect="1"/>
          </p:cNvPicPr>
          <p:nvPr/>
        </p:nvPicPr>
        <p:blipFill rotWithShape="1">
          <a:blip r:embed="rId3"/>
          <a:srcRect l="11711" t="15947" r="34147" b="16872"/>
          <a:stretch/>
        </p:blipFill>
        <p:spPr>
          <a:xfrm>
            <a:off x="2200121" y="1124399"/>
            <a:ext cx="5135299" cy="4502871"/>
          </a:xfrm>
          <a:prstGeom prst="rect">
            <a:avLst/>
          </a:prstGeom>
        </p:spPr>
      </p:pic>
      <p:sp>
        <p:nvSpPr>
          <p:cNvPr id="16" name="Footer Placeholder 4">
            <a:extLst>
              <a:ext uri="{FF2B5EF4-FFF2-40B4-BE49-F238E27FC236}">
                <a16:creationId xmlns:a16="http://schemas.microsoft.com/office/drawing/2014/main" id="{3BDA9D3F-65DF-5349-1703-C4C23F12444A}"/>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335486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28</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800219"/>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Enhanced, advanced and consultant practitioner establishment </a:t>
            </a:r>
          </a:p>
          <a:p>
            <a:pPr algn="ctr"/>
            <a:r>
              <a:rPr lang="en-GB" sz="1400" b="1" dirty="0">
                <a:solidFill>
                  <a:schemeClr val="bg1"/>
                </a:solidFill>
                <a:effectLst/>
                <a:latin typeface="Calibri" panose="020F0502020204030204" pitchFamily="34" charset="0"/>
                <a:cs typeface="Calibri" panose="020F0502020204030204" pitchFamily="34" charset="0"/>
              </a:rPr>
              <a:t>WTE by speciality and career progression / qualification level</a:t>
            </a:r>
          </a:p>
          <a:p>
            <a:endParaRPr lang="en-US" dirty="0"/>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569708"/>
            <a:ext cx="1865243" cy="6571069"/>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i="1" dirty="0">
                <a:effectLst/>
                <a:latin typeface="Calibri" panose="020F0502020204030204" pitchFamily="34" charset="0"/>
                <a:cs typeface="Calibri" panose="020F0502020204030204" pitchFamily="34" charset="0"/>
              </a:rPr>
              <a:t>Figure 13: Enhanced, advanced and consultant practitioner establishment WTE by speciality and career progression/qualification level (n=62) </a:t>
            </a:r>
            <a:br>
              <a:rPr lang="en-GB" sz="900" i="1" dirty="0">
                <a:effectLst/>
                <a:latin typeface="Calibri" panose="020F0502020204030204" pitchFamily="34" charset="0"/>
                <a:cs typeface="Calibri" panose="020F0502020204030204" pitchFamily="34" charset="0"/>
              </a:rPr>
            </a:br>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4" name="Title Placeholder 1">
            <a:extLst>
              <a:ext uri="{FF2B5EF4-FFF2-40B4-BE49-F238E27FC236}">
                <a16:creationId xmlns:a16="http://schemas.microsoft.com/office/drawing/2014/main" id="{F5E857D3-9DC8-4677-35AB-2E03B983D515}"/>
              </a:ext>
            </a:extLst>
          </p:cNvPr>
          <p:cNvSpPr txBox="1">
            <a:spLocks/>
          </p:cNvSpPr>
          <p:nvPr/>
        </p:nvSpPr>
        <p:spPr>
          <a:xfrm>
            <a:off x="67045" y="5708985"/>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Establishment WTE</a:t>
            </a:r>
          </a:p>
          <a:p>
            <a:pPr algn="ctr">
              <a:lnSpc>
                <a:spcPct val="170000"/>
              </a:lnSpc>
            </a:pPr>
            <a:r>
              <a:rPr lang="en-GB" sz="4000" i="1" dirty="0">
                <a:effectLst/>
                <a:latin typeface="Calibri" panose="020F0502020204030204" pitchFamily="34" charset="0"/>
                <a:cs typeface="Calibri" panose="020F0502020204030204" pitchFamily="34" charset="0"/>
              </a:rPr>
              <a:t>Figure 13</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9" name="Picture 8">
            <a:extLst>
              <a:ext uri="{FF2B5EF4-FFF2-40B4-BE49-F238E27FC236}">
                <a16:creationId xmlns:a16="http://schemas.microsoft.com/office/drawing/2014/main" id="{72283C99-6178-018A-01F3-B5CD7CF712EC}"/>
              </a:ext>
            </a:extLst>
          </p:cNvPr>
          <p:cNvPicPr>
            <a:picLocks noChangeAspect="1"/>
          </p:cNvPicPr>
          <p:nvPr/>
        </p:nvPicPr>
        <p:blipFill rotWithShape="1">
          <a:blip r:embed="rId2"/>
          <a:srcRect l="11261" t="16547" r="33550" b="16963"/>
          <a:stretch/>
        </p:blipFill>
        <p:spPr>
          <a:xfrm>
            <a:off x="2219563" y="1106996"/>
            <a:ext cx="5236524" cy="4458141"/>
          </a:xfrm>
          <a:prstGeom prst="rect">
            <a:avLst/>
          </a:prstGeom>
        </p:spPr>
      </p:pic>
      <p:sp>
        <p:nvSpPr>
          <p:cNvPr id="10" name="Footer Placeholder 4">
            <a:extLst>
              <a:ext uri="{FF2B5EF4-FFF2-40B4-BE49-F238E27FC236}">
                <a16:creationId xmlns:a16="http://schemas.microsoft.com/office/drawing/2014/main" id="{1BC0A1FF-2693-2428-5304-5FDF45952A1B}"/>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331195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29</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3" y="642706"/>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Long-term absence by Agenda for Change band</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7" y="2500547"/>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1865243"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10</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Long-term </a:t>
            </a:r>
          </a:p>
          <a:p>
            <a:r>
              <a:rPr lang="en-GB" sz="2000" dirty="0">
                <a:effectLst/>
                <a:latin typeface="Calibri" panose="020F0502020204030204" pitchFamily="34" charset="0"/>
                <a:cs typeface="Calibri" panose="020F0502020204030204" pitchFamily="34" charset="0"/>
              </a:rPr>
              <a:t>absence rate</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679944"/>
            <a:ext cx="1865243" cy="5460833"/>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census asked about reasons for long-term absence. It found 20.6 postholders, by headcount, are on a career break (0.2%), 74.4 are on long-term sickness absence not related to Covid-19 (1.9%), 12 are on Covid-19-related long-term sickness absence (0.2%) and 137.8 are on parental leave (1.4%). In total, an average of 3.7% of postholders, by headcount, are absent long-term due to career break, sickness absence or parental leave. Reasons for absence are illustrated in Figure 14, broken down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job band.</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14: Long-term absence rate by </a:t>
            </a:r>
            <a:r>
              <a:rPr lang="en-GB" sz="900" i="1" dirty="0" err="1">
                <a:effectLst/>
                <a:latin typeface="Calibri" panose="020F0502020204030204" pitchFamily="34" charset="0"/>
                <a:cs typeface="Calibri" panose="020F0502020204030204" pitchFamily="34" charset="0"/>
              </a:rPr>
              <a:t>AfC</a:t>
            </a:r>
            <a:r>
              <a:rPr lang="en-GB" sz="900" i="1" dirty="0">
                <a:effectLst/>
                <a:latin typeface="Calibri" panose="020F0502020204030204" pitchFamily="34" charset="0"/>
                <a:cs typeface="Calibri" panose="020F0502020204030204" pitchFamily="34" charset="0"/>
              </a:rPr>
              <a:t> band (n=62)</a:t>
            </a:r>
          </a:p>
          <a:p>
            <a:r>
              <a:rPr lang="en-GB" sz="900" dirty="0">
                <a:effectLst/>
                <a:latin typeface="Calibri" panose="020F0502020204030204" pitchFamily="34" charset="0"/>
                <a:cs typeface="Calibri" panose="020F0502020204030204" pitchFamily="34" charset="0"/>
              </a:rPr>
              <a:t> </a:t>
            </a: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3" y="4503613"/>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14</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9" name="Picture 8" descr="A green and white text&#10;&#10;Description automatically generated">
            <a:extLst>
              <a:ext uri="{FF2B5EF4-FFF2-40B4-BE49-F238E27FC236}">
                <a16:creationId xmlns:a16="http://schemas.microsoft.com/office/drawing/2014/main" id="{6DE3E178-3B98-885D-EB29-338EA39C306E}"/>
              </a:ext>
            </a:extLst>
          </p:cNvPr>
          <p:cNvPicPr>
            <a:picLocks noChangeAspect="1"/>
          </p:cNvPicPr>
          <p:nvPr/>
        </p:nvPicPr>
        <p:blipFill>
          <a:blip r:embed="rId2"/>
          <a:stretch>
            <a:fillRect/>
          </a:stretch>
        </p:blipFill>
        <p:spPr>
          <a:xfrm>
            <a:off x="7223765" y="3533782"/>
            <a:ext cx="1749709" cy="912618"/>
          </a:xfrm>
          <a:prstGeom prst="rect">
            <a:avLst/>
          </a:prstGeom>
        </p:spPr>
      </p:pic>
      <p:sp>
        <p:nvSpPr>
          <p:cNvPr id="10" name="Title Placeholder 1">
            <a:extLst>
              <a:ext uri="{FF2B5EF4-FFF2-40B4-BE49-F238E27FC236}">
                <a16:creationId xmlns:a16="http://schemas.microsoft.com/office/drawing/2014/main" id="{B760EB61-2CE4-3E59-9300-552BA9DC5249}"/>
              </a:ext>
            </a:extLst>
          </p:cNvPr>
          <p:cNvSpPr txBox="1">
            <a:spLocks/>
          </p:cNvSpPr>
          <p:nvPr/>
        </p:nvSpPr>
        <p:spPr>
          <a:xfrm>
            <a:off x="10631" y="5862731"/>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Long-term absence as a percentage of headcount in post</a:t>
            </a: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14" name="Picture 13">
            <a:extLst>
              <a:ext uri="{FF2B5EF4-FFF2-40B4-BE49-F238E27FC236}">
                <a16:creationId xmlns:a16="http://schemas.microsoft.com/office/drawing/2014/main" id="{22C7C090-56A5-723B-619C-AFB3CC3F9376}"/>
              </a:ext>
            </a:extLst>
          </p:cNvPr>
          <p:cNvPicPr>
            <a:picLocks noChangeAspect="1"/>
          </p:cNvPicPr>
          <p:nvPr/>
        </p:nvPicPr>
        <p:blipFill rotWithShape="1">
          <a:blip r:embed="rId3"/>
          <a:srcRect l="4826" t="68372" r="28454" b="15443"/>
          <a:stretch/>
        </p:blipFill>
        <p:spPr>
          <a:xfrm>
            <a:off x="1623392" y="4816554"/>
            <a:ext cx="6475228" cy="1109975"/>
          </a:xfrm>
          <a:prstGeom prst="rect">
            <a:avLst/>
          </a:prstGeom>
        </p:spPr>
      </p:pic>
      <p:pic>
        <p:nvPicPr>
          <p:cNvPr id="15" name="Picture 14">
            <a:extLst>
              <a:ext uri="{FF2B5EF4-FFF2-40B4-BE49-F238E27FC236}">
                <a16:creationId xmlns:a16="http://schemas.microsoft.com/office/drawing/2014/main" id="{9D3302CF-5DA7-8497-0633-55227FBA80ED}"/>
              </a:ext>
            </a:extLst>
          </p:cNvPr>
          <p:cNvPicPr>
            <a:picLocks noChangeAspect="1"/>
          </p:cNvPicPr>
          <p:nvPr/>
        </p:nvPicPr>
        <p:blipFill rotWithShape="1">
          <a:blip r:embed="rId4"/>
          <a:srcRect l="12931" t="14141" r="37406" b="34573"/>
          <a:stretch/>
        </p:blipFill>
        <p:spPr>
          <a:xfrm>
            <a:off x="2359095" y="1014340"/>
            <a:ext cx="4819801" cy="3517124"/>
          </a:xfrm>
          <a:prstGeom prst="rect">
            <a:avLst/>
          </a:prstGeom>
        </p:spPr>
      </p:pic>
      <p:sp>
        <p:nvSpPr>
          <p:cNvPr id="18" name="Footer Placeholder 4">
            <a:extLst>
              <a:ext uri="{FF2B5EF4-FFF2-40B4-BE49-F238E27FC236}">
                <a16:creationId xmlns:a16="http://schemas.microsoft.com/office/drawing/2014/main" id="{03E70789-36AC-1458-3F5A-BC5A381C3DE0}"/>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1882990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3</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aphicFrame>
        <p:nvGraphicFramePr>
          <p:cNvPr id="2" name="Table 1">
            <a:extLst>
              <a:ext uri="{FF2B5EF4-FFF2-40B4-BE49-F238E27FC236}">
                <a16:creationId xmlns:a16="http://schemas.microsoft.com/office/drawing/2014/main" id="{5F98883F-298C-D1F3-D0F7-C361E56EB13F}"/>
              </a:ext>
            </a:extLst>
          </p:cNvPr>
          <p:cNvGraphicFramePr>
            <a:graphicFrameLocks noGrp="1"/>
          </p:cNvGraphicFramePr>
          <p:nvPr>
            <p:extLst>
              <p:ext uri="{D42A27DB-BD31-4B8C-83A1-F6EECF244321}">
                <p14:modId xmlns:p14="http://schemas.microsoft.com/office/powerpoint/2010/main" val="314699209"/>
              </p:ext>
            </p:extLst>
          </p:nvPr>
        </p:nvGraphicFramePr>
        <p:xfrm>
          <a:off x="494697" y="411532"/>
          <a:ext cx="8172000" cy="4320000"/>
        </p:xfrm>
        <a:graphic>
          <a:graphicData uri="http://schemas.openxmlformats.org/drawingml/2006/table">
            <a:tbl>
              <a:tblPr firstRow="1" bandRow="1">
                <a:tableStyleId>{2D5ABB26-0587-4C30-8999-92F81FD0307C}</a:tableStyleId>
              </a:tblPr>
              <a:tblGrid>
                <a:gridCol w="476054">
                  <a:extLst>
                    <a:ext uri="{9D8B030D-6E8A-4147-A177-3AD203B41FA5}">
                      <a16:colId xmlns:a16="http://schemas.microsoft.com/office/drawing/2014/main" val="2222340381"/>
                    </a:ext>
                  </a:extLst>
                </a:gridCol>
                <a:gridCol w="464644">
                  <a:extLst>
                    <a:ext uri="{9D8B030D-6E8A-4147-A177-3AD203B41FA5}">
                      <a16:colId xmlns:a16="http://schemas.microsoft.com/office/drawing/2014/main" val="1862465202"/>
                    </a:ext>
                  </a:extLst>
                </a:gridCol>
                <a:gridCol w="4741287">
                  <a:extLst>
                    <a:ext uri="{9D8B030D-6E8A-4147-A177-3AD203B41FA5}">
                      <a16:colId xmlns:a16="http://schemas.microsoft.com/office/drawing/2014/main" val="840880698"/>
                    </a:ext>
                  </a:extLst>
                </a:gridCol>
                <a:gridCol w="2490015">
                  <a:extLst>
                    <a:ext uri="{9D8B030D-6E8A-4147-A177-3AD203B41FA5}">
                      <a16:colId xmlns:a16="http://schemas.microsoft.com/office/drawing/2014/main" val="3465034330"/>
                    </a:ext>
                  </a:extLst>
                </a:gridCol>
              </a:tblGrid>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ffectLst/>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i="1" dirty="0">
                          <a:ln>
                            <a:solidFill>
                              <a:schemeClr val="bg1"/>
                            </a:solidFill>
                          </a:ln>
                          <a:solidFill>
                            <a:schemeClr val="bg1"/>
                          </a:solidFill>
                        </a:rPr>
                        <a:t>Slide</a:t>
                      </a:r>
                      <a:endParaRPr lang="en-US" sz="1100" dirty="0">
                        <a:ln>
                          <a:solidFill>
                            <a:schemeClr val="bg1"/>
                          </a:solidFill>
                        </a:ln>
                      </a:endParaRPr>
                    </a:p>
                  </a:txBody>
                  <a:tcPr/>
                </a:tc>
                <a:extLst>
                  <a:ext uri="{0D108BD9-81ED-4DB2-BD59-A6C34878D82A}">
                    <a16:rowId xmlns:a16="http://schemas.microsoft.com/office/drawing/2014/main" val="2150527368"/>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11.</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Retirements</a:t>
                      </a:r>
                    </a:p>
                  </a:txBody>
                  <a:tcPr/>
                </a:tc>
                <a:tc hMerge="1">
                  <a:txBody>
                    <a:bodyPr/>
                    <a:lstStyle/>
                    <a:p>
                      <a:endParaRPr lang="en-US"/>
                    </a:p>
                  </a:txBody>
                  <a:tcPr/>
                </a:tc>
                <a:tc>
                  <a:txBody>
                    <a:bodyPr/>
                    <a:lstStyle/>
                    <a:p>
                      <a:r>
                        <a:rPr lang="en-US" sz="1100" dirty="0">
                          <a:ln>
                            <a:solidFill>
                              <a:schemeClr val="bg1"/>
                            </a:solidFill>
                          </a:ln>
                          <a:solidFill>
                            <a:schemeClr val="bg1"/>
                          </a:solidFill>
                        </a:rPr>
                        <a:t>30</a:t>
                      </a:r>
                    </a:p>
                  </a:txBody>
                  <a:tcPr/>
                </a:tc>
                <a:extLst>
                  <a:ext uri="{0D108BD9-81ED-4DB2-BD59-A6C34878D82A}">
                    <a16:rowId xmlns:a16="http://schemas.microsoft.com/office/drawing/2014/main" val="3382612719"/>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12.</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Leavers</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31</a:t>
                      </a:r>
                    </a:p>
                  </a:txBody>
                  <a:tcPr/>
                </a:tc>
                <a:extLst>
                  <a:ext uri="{0D108BD9-81ED-4DB2-BD59-A6C34878D82A}">
                    <a16:rowId xmlns:a16="http://schemas.microsoft.com/office/drawing/2014/main" val="581382969"/>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13.</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Recruitment</a:t>
                      </a:r>
                    </a:p>
                  </a:txBody>
                  <a:tcPr>
                    <a:lnB>
                      <a:noFill/>
                    </a:lnB>
                  </a:tcPr>
                </a:tc>
                <a:tc hMerge="1">
                  <a:txBody>
                    <a:bodyPr/>
                    <a:lstStyle/>
                    <a:p>
                      <a:endParaRPr lang="en-US"/>
                    </a:p>
                  </a:txBody>
                  <a:tcPr/>
                </a:tc>
                <a:tc>
                  <a:txBody>
                    <a:bodyPr/>
                    <a:lstStyle/>
                    <a:p>
                      <a:r>
                        <a:rPr lang="en-US" sz="1100" dirty="0">
                          <a:ln>
                            <a:solidFill>
                              <a:schemeClr val="bg1"/>
                            </a:solidFill>
                          </a:ln>
                          <a:solidFill>
                            <a:schemeClr val="bg1"/>
                          </a:solidFill>
                        </a:rPr>
                        <a:t>33</a:t>
                      </a:r>
                    </a:p>
                  </a:txBody>
                  <a:tcPr/>
                </a:tc>
                <a:extLst>
                  <a:ext uri="{0D108BD9-81ED-4DB2-BD59-A6C34878D82A}">
                    <a16:rowId xmlns:a16="http://schemas.microsoft.com/office/drawing/2014/main" val="1323560067"/>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13.1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International recruitment</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33</a:t>
                      </a:r>
                    </a:p>
                  </a:txBody>
                  <a:tcPr>
                    <a:lnL>
                      <a:noFill/>
                    </a:lnL>
                  </a:tcPr>
                </a:tc>
                <a:extLst>
                  <a:ext uri="{0D108BD9-81ED-4DB2-BD59-A6C34878D82A}">
                    <a16:rowId xmlns:a16="http://schemas.microsoft.com/office/drawing/2014/main" val="3710956242"/>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13.2</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sz="1200" dirty="0">
                          <a:solidFill>
                            <a:schemeClr val="bg1"/>
                          </a:solidFill>
                          <a:effectLst/>
                          <a:latin typeface="Calibri" panose="020F0502020204030204" pitchFamily="34" charset="0"/>
                          <a:cs typeface="Calibri" panose="020F0502020204030204" pitchFamily="34" charset="0"/>
                        </a:rPr>
                        <a:t>Return to practice </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34</a:t>
                      </a:r>
                    </a:p>
                  </a:txBody>
                  <a:tcPr>
                    <a:lnL>
                      <a:noFill/>
                    </a:lnL>
                  </a:tcPr>
                </a:tc>
                <a:extLst>
                  <a:ext uri="{0D108BD9-81ED-4DB2-BD59-A6C34878D82A}">
                    <a16:rowId xmlns:a16="http://schemas.microsoft.com/office/drawing/2014/main" val="1245206613"/>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13.3</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Apprenticeships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34</a:t>
                      </a:r>
                    </a:p>
                  </a:txBody>
                  <a:tcPr>
                    <a:lnL>
                      <a:noFill/>
                    </a:lnL>
                  </a:tcPr>
                </a:tc>
                <a:extLst>
                  <a:ext uri="{0D108BD9-81ED-4DB2-BD59-A6C34878D82A}">
                    <a16:rowId xmlns:a16="http://schemas.microsoft.com/office/drawing/2014/main" val="203244074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R>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13.4</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Calibri" panose="020F0502020204030204" pitchFamily="34" charset="0"/>
                          <a:cs typeface="Calibri" panose="020F0502020204030204" pitchFamily="34" charset="0"/>
                        </a:rPr>
                        <a:t>Students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1100" dirty="0">
                          <a:ln>
                            <a:solidFill>
                              <a:schemeClr val="bg1"/>
                            </a:solidFill>
                          </a:ln>
                          <a:solidFill>
                            <a:schemeClr val="bg1"/>
                          </a:solidFill>
                        </a:rPr>
                        <a:t>34</a:t>
                      </a:r>
                    </a:p>
                  </a:txBody>
                  <a:tcPr>
                    <a:lnL>
                      <a:noFill/>
                    </a:lnL>
                  </a:tcPr>
                </a:tc>
                <a:extLst>
                  <a:ext uri="{0D108BD9-81ED-4DB2-BD59-A6C34878D82A}">
                    <a16:rowId xmlns:a16="http://schemas.microsoft.com/office/drawing/2014/main" val="1003476866"/>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14.</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Use of agency therapeutic radiographers</a:t>
                      </a:r>
                    </a:p>
                  </a:txBody>
                  <a:tcPr>
                    <a:lnT>
                      <a:noFill/>
                    </a:lnT>
                  </a:tcPr>
                </a:tc>
                <a:tc hMerge="1">
                  <a:txBody>
                    <a:bodyPr/>
                    <a:lstStyle/>
                    <a:p>
                      <a:endParaRPr lang="en-US"/>
                    </a:p>
                  </a:txBody>
                  <a:tcPr/>
                </a:tc>
                <a:tc>
                  <a:txBody>
                    <a:bodyPr/>
                    <a:lstStyle/>
                    <a:p>
                      <a:r>
                        <a:rPr lang="en-US" sz="1100" dirty="0">
                          <a:ln>
                            <a:solidFill>
                              <a:schemeClr val="bg1"/>
                            </a:solidFill>
                          </a:ln>
                          <a:solidFill>
                            <a:schemeClr val="bg1"/>
                          </a:solidFill>
                        </a:rPr>
                        <a:t>35</a:t>
                      </a:r>
                    </a:p>
                  </a:txBody>
                  <a:tcPr/>
                </a:tc>
                <a:extLst>
                  <a:ext uri="{0D108BD9-81ED-4DB2-BD59-A6C34878D82A}">
                    <a16:rowId xmlns:a16="http://schemas.microsoft.com/office/drawing/2014/main" val="1124395272"/>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15.</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Downloads</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solidFill>
                            <a:schemeClr val="bg1"/>
                          </a:solidFill>
                        </a:rPr>
                        <a:t>37</a:t>
                      </a:r>
                    </a:p>
                  </a:txBody>
                  <a:tcPr/>
                </a:tc>
                <a:extLst>
                  <a:ext uri="{0D108BD9-81ED-4DB2-BD59-A6C34878D82A}">
                    <a16:rowId xmlns:a16="http://schemas.microsoft.com/office/drawing/2014/main" val="2862307036"/>
                  </a:ext>
                </a:extLst>
              </a:tr>
              <a:tr h="288000">
                <a:tc>
                  <a:txBody>
                    <a:bodyPr/>
                    <a:lstStyle/>
                    <a:p>
                      <a:r>
                        <a:rPr lang="en-US" sz="1200" dirty="0">
                          <a:ln>
                            <a:solidFill>
                              <a:schemeClr val="bg1"/>
                            </a:solidFill>
                          </a:ln>
                          <a:solidFill>
                            <a:schemeClr val="bg1"/>
                          </a:solidFill>
                          <a:latin typeface="Calibri" panose="020F0502020204030204" pitchFamily="34" charset="0"/>
                          <a:cs typeface="Calibri" panose="020F0502020204030204" pitchFamily="34" charset="0"/>
                        </a:rPr>
                        <a:t>16.</a:t>
                      </a:r>
                    </a:p>
                  </a:txBody>
                  <a:tcPr/>
                </a:tc>
                <a:tc gridSpan="2">
                  <a:txBody>
                    <a:bodyPr/>
                    <a:lstStyle/>
                    <a:p>
                      <a:r>
                        <a:rPr lang="en-GB" sz="1200" dirty="0">
                          <a:solidFill>
                            <a:schemeClr val="bg1"/>
                          </a:solidFill>
                          <a:effectLst/>
                          <a:latin typeface="Calibri" panose="020F0502020204030204" pitchFamily="34" charset="0"/>
                          <a:cs typeface="Calibri" panose="020F0502020204030204" pitchFamily="34" charset="0"/>
                        </a:rPr>
                        <a:t>References</a:t>
                      </a:r>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r>
                        <a:rPr lang="en-US" sz="1100" dirty="0">
                          <a:ln>
                            <a:solidFill>
                              <a:schemeClr val="bg1"/>
                            </a:solidFill>
                          </a:ln>
                        </a:rPr>
                        <a:t>38</a:t>
                      </a:r>
                    </a:p>
                  </a:txBody>
                  <a:tcPr/>
                </a:tc>
                <a:extLst>
                  <a:ext uri="{0D108BD9-81ED-4DB2-BD59-A6C34878D82A}">
                    <a16:rowId xmlns:a16="http://schemas.microsoft.com/office/drawing/2014/main" val="166045983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gridSpan="2">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endParaRPr lang="en-US" sz="1100" dirty="0">
                        <a:ln>
                          <a:solidFill>
                            <a:schemeClr val="bg1"/>
                          </a:solidFill>
                        </a:ln>
                      </a:endParaRPr>
                    </a:p>
                  </a:txBody>
                  <a:tcPr/>
                </a:tc>
                <a:extLst>
                  <a:ext uri="{0D108BD9-81ED-4DB2-BD59-A6C34878D82A}">
                    <a16:rowId xmlns:a16="http://schemas.microsoft.com/office/drawing/2014/main" val="2004347141"/>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gridSpan="2">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endParaRPr lang="en-US" sz="1100" dirty="0">
                        <a:ln>
                          <a:solidFill>
                            <a:schemeClr val="bg1"/>
                          </a:solidFill>
                        </a:ln>
                      </a:endParaRPr>
                    </a:p>
                  </a:txBody>
                  <a:tcPr/>
                </a:tc>
                <a:extLst>
                  <a:ext uri="{0D108BD9-81ED-4DB2-BD59-A6C34878D82A}">
                    <a16:rowId xmlns:a16="http://schemas.microsoft.com/office/drawing/2014/main" val="3475218206"/>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gridSpan="2">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lang="en-US"/>
                    </a:p>
                  </a:txBody>
                  <a:tcPr/>
                </a:tc>
                <a:tc>
                  <a:txBody>
                    <a:bodyPr/>
                    <a:lstStyle/>
                    <a:p>
                      <a:endParaRPr lang="en-US" sz="1100" dirty="0">
                        <a:ln>
                          <a:solidFill>
                            <a:schemeClr val="bg1"/>
                          </a:solidFill>
                        </a:ln>
                      </a:endParaRPr>
                    </a:p>
                  </a:txBody>
                  <a:tcPr/>
                </a:tc>
                <a:extLst>
                  <a:ext uri="{0D108BD9-81ED-4DB2-BD59-A6C34878D82A}">
                    <a16:rowId xmlns:a16="http://schemas.microsoft.com/office/drawing/2014/main" val="4089859778"/>
                  </a:ext>
                </a:extLst>
              </a:tr>
              <a:tr h="288000">
                <a:tc>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tc>
                <a:tc gridSpan="2">
                  <a:txBody>
                    <a:bodyPr/>
                    <a:lstStyle/>
                    <a:p>
                      <a:endParaRPr lang="en-US" sz="1200" dirty="0">
                        <a:ln>
                          <a:solidFill>
                            <a:schemeClr val="bg1"/>
                          </a:solidFill>
                        </a:ln>
                        <a:solidFill>
                          <a:schemeClr val="bg1"/>
                        </a:solidFill>
                        <a:latin typeface="Calibri" panose="020F0502020204030204" pitchFamily="34" charset="0"/>
                        <a:cs typeface="Calibri" panose="020F0502020204030204" pitchFamily="34" charset="0"/>
                      </a:endParaRPr>
                    </a:p>
                  </a:txBody>
                  <a:tcPr>
                    <a:lnB>
                      <a:noFill/>
                    </a:lnB>
                  </a:tcPr>
                </a:tc>
                <a:tc hMerge="1">
                  <a:txBody>
                    <a:bodyPr/>
                    <a:lstStyle/>
                    <a:p>
                      <a:endParaRPr lang="en-US"/>
                    </a:p>
                  </a:txBody>
                  <a:tcPr/>
                </a:tc>
                <a:tc>
                  <a:txBody>
                    <a:bodyPr/>
                    <a:lstStyle/>
                    <a:p>
                      <a:endParaRPr lang="en-US" sz="1100" dirty="0">
                        <a:ln>
                          <a:solidFill>
                            <a:schemeClr val="bg1"/>
                          </a:solidFill>
                        </a:ln>
                      </a:endParaRPr>
                    </a:p>
                  </a:txBody>
                  <a:tcPr/>
                </a:tc>
                <a:extLst>
                  <a:ext uri="{0D108BD9-81ED-4DB2-BD59-A6C34878D82A}">
                    <a16:rowId xmlns:a16="http://schemas.microsoft.com/office/drawing/2014/main" val="765708114"/>
                  </a:ext>
                </a:extLst>
              </a:tr>
            </a:tbl>
          </a:graphicData>
        </a:graphic>
      </p:graphicFrame>
      <p:sp>
        <p:nvSpPr>
          <p:cNvPr id="5" name="Footer Placeholder 4">
            <a:extLst>
              <a:ext uri="{FF2B5EF4-FFF2-40B4-BE49-F238E27FC236}">
                <a16:creationId xmlns:a16="http://schemas.microsoft.com/office/drawing/2014/main" id="{4CB89442-8619-D4BB-6E85-673A9DB4D578}"/>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1551689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30</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Retirements due by Agenda for Change band</a:t>
            </a:r>
          </a:p>
          <a:p>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11</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Retirements</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385242"/>
            <a:ext cx="1908676" cy="5537977"/>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about the number of radiotherapy radiographic workforce posts in their organisation where the postholder was due to retire in the coming year (November 2022 to October 2023), subsequent year and the following three years. Figure 15 presents the results stratified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The 63 respondents to this question reported that 1.1% of their radiotherapy radiographic workforce by headcount were due to retire in the coming year, 0.9% in the subsequent year and 2.9% in the following three years. This gives an average retirement due rate in the next five years of 4.9%.</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15: Retirements due by </a:t>
            </a:r>
            <a:r>
              <a:rPr lang="en-GB" sz="900" i="1" dirty="0" err="1">
                <a:effectLst/>
                <a:latin typeface="Calibri" panose="020F0502020204030204" pitchFamily="34" charset="0"/>
                <a:cs typeface="Calibri" panose="020F0502020204030204" pitchFamily="34" charset="0"/>
              </a:rPr>
              <a:t>AfC</a:t>
            </a:r>
            <a:r>
              <a:rPr lang="en-GB" sz="900" i="1" dirty="0">
                <a:effectLst/>
                <a:latin typeface="Calibri" panose="020F0502020204030204" pitchFamily="34" charset="0"/>
                <a:cs typeface="Calibri" panose="020F0502020204030204" pitchFamily="34" charset="0"/>
              </a:rPr>
              <a:t> band (n=62) </a:t>
            </a: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12346" y="5068244"/>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Retirements due (headcount) as a percentage of headcount in post</a:t>
            </a:r>
          </a:p>
          <a:p>
            <a:pPr algn="ctr">
              <a:lnSpc>
                <a:spcPct val="170000"/>
              </a:lnSpc>
            </a:pPr>
            <a:r>
              <a:rPr lang="en-GB" sz="4000" i="1" dirty="0">
                <a:effectLst/>
                <a:latin typeface="Calibri" panose="020F0502020204030204" pitchFamily="34" charset="0"/>
                <a:cs typeface="Calibri" panose="020F0502020204030204" pitchFamily="34" charset="0"/>
              </a:rPr>
              <a:t>Figure </a:t>
            </a:r>
            <a:r>
              <a:rPr lang="en-GB" sz="4000" i="1" dirty="0">
                <a:latin typeface="Calibri" panose="020F0502020204030204" pitchFamily="34" charset="0"/>
                <a:cs typeface="Calibri" panose="020F0502020204030204" pitchFamily="34" charset="0"/>
              </a:rPr>
              <a:t>15</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9" name="Picture 8" descr="A green background with white text&#10;&#10;Description automatically generated">
            <a:extLst>
              <a:ext uri="{FF2B5EF4-FFF2-40B4-BE49-F238E27FC236}">
                <a16:creationId xmlns:a16="http://schemas.microsoft.com/office/drawing/2014/main" id="{B31166E2-0B9A-2196-B6B6-568DF781AA67}"/>
              </a:ext>
            </a:extLst>
          </p:cNvPr>
          <p:cNvPicPr>
            <a:picLocks noChangeAspect="1"/>
          </p:cNvPicPr>
          <p:nvPr/>
        </p:nvPicPr>
        <p:blipFill>
          <a:blip r:embed="rId2"/>
          <a:stretch>
            <a:fillRect/>
          </a:stretch>
        </p:blipFill>
        <p:spPr>
          <a:xfrm>
            <a:off x="7472277" y="4761574"/>
            <a:ext cx="1646246" cy="719670"/>
          </a:xfrm>
          <a:prstGeom prst="rect">
            <a:avLst/>
          </a:prstGeom>
        </p:spPr>
      </p:pic>
      <p:pic>
        <p:nvPicPr>
          <p:cNvPr id="14" name="Picture 13">
            <a:extLst>
              <a:ext uri="{FF2B5EF4-FFF2-40B4-BE49-F238E27FC236}">
                <a16:creationId xmlns:a16="http://schemas.microsoft.com/office/drawing/2014/main" id="{DDFE76EE-C0E9-14EC-E40C-AFBB11B755A8}"/>
              </a:ext>
            </a:extLst>
          </p:cNvPr>
          <p:cNvPicPr>
            <a:picLocks noChangeAspect="1"/>
          </p:cNvPicPr>
          <p:nvPr/>
        </p:nvPicPr>
        <p:blipFill rotWithShape="1">
          <a:blip r:embed="rId3"/>
          <a:srcRect l="1540" t="26687" r="26972" b="32687"/>
          <a:stretch/>
        </p:blipFill>
        <p:spPr>
          <a:xfrm>
            <a:off x="560285" y="1379886"/>
            <a:ext cx="8420986" cy="3381688"/>
          </a:xfrm>
          <a:prstGeom prst="rect">
            <a:avLst/>
          </a:prstGeom>
        </p:spPr>
      </p:pic>
      <p:sp>
        <p:nvSpPr>
          <p:cNvPr id="16" name="Footer Placeholder 4">
            <a:extLst>
              <a:ext uri="{FF2B5EF4-FFF2-40B4-BE49-F238E27FC236}">
                <a16:creationId xmlns:a16="http://schemas.microsoft.com/office/drawing/2014/main" id="{A2AAF11F-4870-77E3-E94E-07BB627F7847}"/>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1255324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31</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Radiotherapy radiographic workforce turnover by Agenda for Change band</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err="1">
                <a:effectLst/>
                <a:latin typeface="Calibri" panose="020F0502020204030204" pitchFamily="34" charset="0"/>
                <a:cs typeface="Calibri" panose="020F0502020204030204" pitchFamily="34" charset="0"/>
              </a:rPr>
              <a:t>AfC</a:t>
            </a:r>
            <a:r>
              <a:rPr lang="en-GB" sz="1000" dirty="0">
                <a:effectLst/>
                <a:latin typeface="Calibri" panose="020F0502020204030204" pitchFamily="34" charset="0"/>
                <a:cs typeface="Calibri" panose="020F0502020204030204" pitchFamily="34" charset="0"/>
              </a:rPr>
              <a:t> band</a:t>
            </a:r>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5053" y="5708985"/>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endParaRPr lang="en-GB" sz="32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Number of leavers in 12-month period as a percentage of headcount in post</a:t>
            </a:r>
          </a:p>
          <a:p>
            <a:pPr algn="ctr">
              <a:lnSpc>
                <a:spcPct val="170000"/>
              </a:lnSpc>
            </a:pPr>
            <a:r>
              <a:rPr lang="en-GB" sz="4000" i="1" dirty="0">
                <a:effectLst/>
                <a:latin typeface="Calibri" panose="020F0502020204030204" pitchFamily="34" charset="0"/>
                <a:cs typeface="Calibri" panose="020F0502020204030204" pitchFamily="34" charset="0"/>
              </a:rPr>
              <a:t>Figure </a:t>
            </a:r>
            <a:r>
              <a:rPr lang="en-GB" sz="4000" i="1" dirty="0">
                <a:latin typeface="Calibri" panose="020F0502020204030204" pitchFamily="34" charset="0"/>
                <a:cs typeface="Calibri" panose="020F0502020204030204" pitchFamily="34" charset="0"/>
              </a:rPr>
              <a:t>16</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sp>
        <p:nvSpPr>
          <p:cNvPr id="6" name="Title Placeholder 1">
            <a:extLst>
              <a:ext uri="{FF2B5EF4-FFF2-40B4-BE49-F238E27FC236}">
                <a16:creationId xmlns:a16="http://schemas.microsoft.com/office/drawing/2014/main" id="{C8688606-571E-42F1-7237-739C2F059EDE}"/>
              </a:ext>
            </a:extLst>
          </p:cNvPr>
          <p:cNvSpPr txBox="1">
            <a:spLocks/>
          </p:cNvSpPr>
          <p:nvPr/>
        </p:nvSpPr>
        <p:spPr>
          <a:xfrm>
            <a:off x="9849677" y="624122"/>
            <a:ext cx="1865243"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12</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Leavers</a:t>
            </a:r>
          </a:p>
        </p:txBody>
      </p:sp>
      <p:sp>
        <p:nvSpPr>
          <p:cNvPr id="7" name="Text Placeholder 2">
            <a:extLst>
              <a:ext uri="{FF2B5EF4-FFF2-40B4-BE49-F238E27FC236}">
                <a16:creationId xmlns:a16="http://schemas.microsoft.com/office/drawing/2014/main" id="{E3C80780-CE68-D088-0E48-B7E96F8115F7}"/>
              </a:ext>
            </a:extLst>
          </p:cNvPr>
          <p:cNvSpPr txBox="1">
            <a:spLocks/>
          </p:cNvSpPr>
          <p:nvPr/>
        </p:nvSpPr>
        <p:spPr>
          <a:xfrm>
            <a:off x="9849677" y="1401718"/>
            <a:ext cx="1865243" cy="5607251"/>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for the number of radiotherapy radiographic workforce posts where the postholder had left since the last census date (1 November 2021). </a:t>
            </a:r>
          </a:p>
          <a:p>
            <a:endParaRPr lang="en-GB" sz="900" dirty="0">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These responses have been used to calculate percentage turnover, defined as:</a:t>
            </a:r>
          </a:p>
          <a:p>
            <a:endParaRPr lang="en-GB" sz="900" dirty="0">
              <a:effectLst/>
              <a:latin typeface="Calibri" panose="020F0502020204030204" pitchFamily="34" charset="0"/>
              <a:cs typeface="Calibri" panose="020F0502020204030204" pitchFamily="34" charset="0"/>
            </a:endParaRPr>
          </a:p>
          <a:p>
            <a:pPr algn="ctr"/>
            <a:r>
              <a:rPr lang="en-GB" sz="900" b="1" i="1" dirty="0">
                <a:effectLst/>
                <a:latin typeface="Calibri" panose="020F0502020204030204" pitchFamily="34" charset="0"/>
                <a:cs typeface="Calibri" panose="020F0502020204030204" pitchFamily="34" charset="0"/>
              </a:rPr>
              <a:t>Turnover = 100 x Number of leavers in </a:t>
            </a:r>
            <a:r>
              <a:rPr lang="en-GB" sz="900" b="1" i="1" dirty="0" err="1">
                <a:effectLst/>
                <a:latin typeface="Calibri" panose="020F0502020204030204" pitchFamily="34" charset="0"/>
                <a:cs typeface="Calibri" panose="020F0502020204030204" pitchFamily="34" charset="0"/>
              </a:rPr>
              <a:t>previouse</a:t>
            </a:r>
            <a:r>
              <a:rPr lang="en-GB" sz="900" b="1" i="1" dirty="0">
                <a:effectLst/>
                <a:latin typeface="Calibri" panose="020F0502020204030204" pitchFamily="34" charset="0"/>
                <a:cs typeface="Calibri" panose="020F0502020204030204" pitchFamily="34" charset="0"/>
              </a:rPr>
              <a:t> 12 month period (headcount) Headcount in post</a:t>
            </a:r>
          </a:p>
          <a:p>
            <a:endParaRPr lang="en-GB" sz="900" dirty="0">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Workforce turnover puts indirect pressure on resources by increasing the need for recruitment activities and induction training. The average turnover for the 62 respondents to this question is 7.6%. Figure 16 breaks this down by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the highest turnover rate of 20.2% is seen at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5. </a:t>
            </a: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pic>
        <p:nvPicPr>
          <p:cNvPr id="14" name="Picture 13">
            <a:extLst>
              <a:ext uri="{FF2B5EF4-FFF2-40B4-BE49-F238E27FC236}">
                <a16:creationId xmlns:a16="http://schemas.microsoft.com/office/drawing/2014/main" id="{9C3D33EC-D9E3-6D4B-94D8-1DB7499C5547}"/>
              </a:ext>
            </a:extLst>
          </p:cNvPr>
          <p:cNvPicPr>
            <a:picLocks noChangeAspect="1"/>
          </p:cNvPicPr>
          <p:nvPr/>
        </p:nvPicPr>
        <p:blipFill rotWithShape="1">
          <a:blip r:embed="rId2"/>
          <a:srcRect l="9487" t="15409" r="30139" b="20014"/>
          <a:stretch/>
        </p:blipFill>
        <p:spPr>
          <a:xfrm>
            <a:off x="1766808" y="953820"/>
            <a:ext cx="6005592" cy="4539281"/>
          </a:xfrm>
          <a:prstGeom prst="rect">
            <a:avLst/>
          </a:prstGeom>
        </p:spPr>
      </p:pic>
      <p:sp>
        <p:nvSpPr>
          <p:cNvPr id="16" name="Footer Placeholder 4">
            <a:extLst>
              <a:ext uri="{FF2B5EF4-FFF2-40B4-BE49-F238E27FC236}">
                <a16:creationId xmlns:a16="http://schemas.microsoft.com/office/drawing/2014/main" id="{FE992333-FFAF-A519-6E69-629795543B76}"/>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3990977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32</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Reasons for therapeutic radiographers leaving their posts</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Percentage of respondents selecting reason</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569708"/>
            <a:ext cx="1908676" cy="6501796"/>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most common reasons radiotherapy providers gave on the census questionnaire for therapeutic radiographers leaving their post are still personal circumstances and promotion opportunities in another radiotherapy centre, as they were in the 2021 and 2020 censuses. This is illustrated in Figure 17.</a:t>
            </a:r>
          </a:p>
          <a:p>
            <a:endParaRPr lang="en-GB" sz="900" dirty="0">
              <a:effectLst/>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17: Reasons for therapeutic radiographers leaving their post (n=62)</a:t>
            </a: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i="1"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637292"/>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70000"/>
              </a:lnSpc>
            </a:pPr>
            <a:r>
              <a:rPr lang="en-GB" sz="4000" i="1" dirty="0">
                <a:effectLst/>
                <a:latin typeface="Calibri" panose="020F0502020204030204" pitchFamily="34" charset="0"/>
                <a:cs typeface="Calibri" panose="020F0502020204030204" pitchFamily="34" charset="0"/>
              </a:rPr>
              <a:t>Figure </a:t>
            </a:r>
            <a:r>
              <a:rPr lang="en-GB" sz="4000" i="1" dirty="0">
                <a:latin typeface="Calibri" panose="020F0502020204030204" pitchFamily="34" charset="0"/>
                <a:cs typeface="Calibri" panose="020F0502020204030204" pitchFamily="34" charset="0"/>
              </a:rPr>
              <a:t>17</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a:extLst>
              <a:ext uri="{FF2B5EF4-FFF2-40B4-BE49-F238E27FC236}">
                <a16:creationId xmlns:a16="http://schemas.microsoft.com/office/drawing/2014/main" id="{42648427-5D10-558A-ED5A-095A8911E5C9}"/>
              </a:ext>
            </a:extLst>
          </p:cNvPr>
          <p:cNvPicPr>
            <a:picLocks noChangeAspect="1"/>
          </p:cNvPicPr>
          <p:nvPr/>
        </p:nvPicPr>
        <p:blipFill rotWithShape="1">
          <a:blip r:embed="rId3"/>
          <a:srcRect l="7376" t="13912" r="28722" b="18982"/>
          <a:stretch/>
        </p:blipFill>
        <p:spPr>
          <a:xfrm>
            <a:off x="1828000" y="969260"/>
            <a:ext cx="6019650" cy="4467071"/>
          </a:xfrm>
          <a:prstGeom prst="rect">
            <a:avLst/>
          </a:prstGeom>
        </p:spPr>
      </p:pic>
      <p:pic>
        <p:nvPicPr>
          <p:cNvPr id="13" name="Picture 12">
            <a:extLst>
              <a:ext uri="{FF2B5EF4-FFF2-40B4-BE49-F238E27FC236}">
                <a16:creationId xmlns:a16="http://schemas.microsoft.com/office/drawing/2014/main" id="{1C36CBCB-9366-2385-1C48-1C10FA4A1BE4}"/>
              </a:ext>
            </a:extLst>
          </p:cNvPr>
          <p:cNvPicPr>
            <a:picLocks noChangeAspect="1"/>
          </p:cNvPicPr>
          <p:nvPr/>
        </p:nvPicPr>
        <p:blipFill>
          <a:blip r:embed="rId4"/>
          <a:stretch>
            <a:fillRect/>
          </a:stretch>
        </p:blipFill>
        <p:spPr>
          <a:xfrm>
            <a:off x="7847650" y="4962296"/>
            <a:ext cx="1483532" cy="202058"/>
          </a:xfrm>
          <a:prstGeom prst="rect">
            <a:avLst/>
          </a:prstGeom>
        </p:spPr>
      </p:pic>
      <p:sp>
        <p:nvSpPr>
          <p:cNvPr id="14" name="Footer Placeholder 4">
            <a:extLst>
              <a:ext uri="{FF2B5EF4-FFF2-40B4-BE49-F238E27FC236}">
                <a16:creationId xmlns:a16="http://schemas.microsoft.com/office/drawing/2014/main" id="{0F327ED0-DC73-5792-2A08-827D98906933}"/>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1412311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33</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International recruitment during previous year and planned for coming year</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278938" y="2900656"/>
            <a:ext cx="3608111"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Agenda for Change band</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28048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13</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Recruitment</a:t>
            </a:r>
          </a:p>
          <a:p>
            <a:endParaRPr lang="en-GB" sz="2000" dirty="0">
              <a:latin typeface="Calibri" panose="020F0502020204030204" pitchFamily="34" charset="0"/>
              <a:cs typeface="Calibri" panose="020F0502020204030204" pitchFamily="34" charset="0"/>
            </a:endParaRPr>
          </a:p>
          <a:p>
            <a:r>
              <a:rPr lang="en-GB" sz="2000" b="1" dirty="0">
                <a:effectLst/>
                <a:latin typeface="Calibri" panose="020F0502020204030204" pitchFamily="34" charset="0"/>
                <a:cs typeface="Calibri" panose="020F0502020204030204" pitchFamily="34" charset="0"/>
              </a:rPr>
              <a:t>13.1</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International recruitment</a:t>
            </a:r>
          </a:p>
          <a:p>
            <a:endParaRPr lang="en-GB" sz="2000" dirty="0">
              <a:effectLst/>
              <a:latin typeface="Calibri" panose="020F0502020204030204" pitchFamily="34" charset="0"/>
              <a:cs typeface="Calibri" panose="020F0502020204030204" pitchFamily="34" charset="0"/>
            </a:endParaRPr>
          </a:p>
          <a:p>
            <a:endParaRPr lang="en-GB" sz="2000" dirty="0">
              <a:effectLst/>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509570"/>
            <a:ext cx="1908676" cy="4487792"/>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Respondents were asked the number of radiotherapy radiographic workforce posts that have been, or are planned to be, recruited internationally. Overall, respondents had recruited 1.6% of their headcount internationally over the past year (to 1 November 2022) and intended to recruit a further 1.1% in the coming year. As shown in Figure 18, the international recruitment drive is largely centred on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5. By headcount, 4.9% of band 5 staff were recruited internationally over the past year.</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18: International recruitment during previous year and planned for coming year by </a:t>
            </a:r>
            <a:r>
              <a:rPr lang="en-GB" sz="900" i="1" dirty="0" err="1">
                <a:effectLst/>
                <a:latin typeface="Calibri" panose="020F0502020204030204" pitchFamily="34" charset="0"/>
                <a:cs typeface="Calibri" panose="020F0502020204030204" pitchFamily="34" charset="0"/>
              </a:rPr>
              <a:t>AfC</a:t>
            </a:r>
            <a:r>
              <a:rPr lang="en-GB" sz="900" i="1" dirty="0">
                <a:effectLst/>
                <a:latin typeface="Calibri" panose="020F0502020204030204" pitchFamily="34" charset="0"/>
                <a:cs typeface="Calibri" panose="020F0502020204030204" pitchFamily="34" charset="0"/>
              </a:rPr>
              <a:t> band (n=62) </a:t>
            </a: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637292"/>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20000"/>
              </a:lnSpc>
            </a:pPr>
            <a:endParaRPr lang="en-GB" sz="4000" dirty="0">
              <a:effectLst/>
              <a:latin typeface="Calibri" panose="020F0502020204030204" pitchFamily="34" charset="0"/>
              <a:cs typeface="Calibri" panose="020F0502020204030204" pitchFamily="34" charset="0"/>
            </a:endParaRPr>
          </a:p>
          <a:p>
            <a:pPr algn="ctr"/>
            <a:r>
              <a:rPr lang="en-GB" sz="4000" dirty="0">
                <a:effectLst/>
                <a:latin typeface="Calibri" panose="020F0502020204030204" pitchFamily="34" charset="0"/>
                <a:cs typeface="Calibri" panose="020F0502020204030204" pitchFamily="34" charset="0"/>
              </a:rPr>
              <a:t>Posts as a percentage of total headcount in post</a:t>
            </a:r>
          </a:p>
          <a:p>
            <a:pPr algn="ctr">
              <a:lnSpc>
                <a:spcPct val="170000"/>
              </a:lnSpc>
            </a:pPr>
            <a:r>
              <a:rPr lang="en-GB" sz="4000" i="1" dirty="0">
                <a:effectLst/>
                <a:latin typeface="Calibri" panose="020F0502020204030204" pitchFamily="34" charset="0"/>
                <a:cs typeface="Calibri" panose="020F0502020204030204" pitchFamily="34" charset="0"/>
              </a:rPr>
              <a:t>Figure </a:t>
            </a:r>
            <a:r>
              <a:rPr lang="en-GB" sz="4000" i="1" dirty="0">
                <a:latin typeface="Calibri" panose="020F0502020204030204" pitchFamily="34" charset="0"/>
                <a:cs typeface="Calibri" panose="020F0502020204030204" pitchFamily="34" charset="0"/>
              </a:rPr>
              <a:t>18</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9" name="Picture 8" descr="A close-up of a blue background&#10;&#10;Description automatically generated">
            <a:extLst>
              <a:ext uri="{FF2B5EF4-FFF2-40B4-BE49-F238E27FC236}">
                <a16:creationId xmlns:a16="http://schemas.microsoft.com/office/drawing/2014/main" id="{C1DC099D-C266-422C-91CB-6B2B81C355C1}"/>
              </a:ext>
            </a:extLst>
          </p:cNvPr>
          <p:cNvPicPr>
            <a:picLocks noChangeAspect="1"/>
          </p:cNvPicPr>
          <p:nvPr/>
        </p:nvPicPr>
        <p:blipFill>
          <a:blip r:embed="rId3"/>
          <a:stretch>
            <a:fillRect/>
          </a:stretch>
        </p:blipFill>
        <p:spPr>
          <a:xfrm>
            <a:off x="7087518" y="4405546"/>
            <a:ext cx="1927417" cy="844124"/>
          </a:xfrm>
          <a:prstGeom prst="rect">
            <a:avLst/>
          </a:prstGeom>
        </p:spPr>
      </p:pic>
      <p:pic>
        <p:nvPicPr>
          <p:cNvPr id="14" name="Picture 13">
            <a:extLst>
              <a:ext uri="{FF2B5EF4-FFF2-40B4-BE49-F238E27FC236}">
                <a16:creationId xmlns:a16="http://schemas.microsoft.com/office/drawing/2014/main" id="{4DF850B6-10AD-0A85-913F-247FFF4AF91E}"/>
              </a:ext>
            </a:extLst>
          </p:cNvPr>
          <p:cNvPicPr>
            <a:picLocks noChangeAspect="1"/>
          </p:cNvPicPr>
          <p:nvPr/>
        </p:nvPicPr>
        <p:blipFill rotWithShape="1">
          <a:blip r:embed="rId4"/>
          <a:srcRect l="9098" t="15194" r="33955" b="21482"/>
          <a:stretch/>
        </p:blipFill>
        <p:spPr>
          <a:xfrm>
            <a:off x="1456354" y="1093574"/>
            <a:ext cx="5526617" cy="4342757"/>
          </a:xfrm>
          <a:prstGeom prst="rect">
            <a:avLst/>
          </a:prstGeom>
        </p:spPr>
      </p:pic>
      <p:sp>
        <p:nvSpPr>
          <p:cNvPr id="16" name="Footer Placeholder 4">
            <a:extLst>
              <a:ext uri="{FF2B5EF4-FFF2-40B4-BE49-F238E27FC236}">
                <a16:creationId xmlns:a16="http://schemas.microsoft.com/office/drawing/2014/main" id="{58DA6FFF-6CF4-F06E-5CEB-0FE17924AA35}"/>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895134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34</a:t>
            </a:fld>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195753"/>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13.2</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Return to </a:t>
            </a:r>
          </a:p>
          <a:p>
            <a:r>
              <a:rPr lang="en-GB" sz="2000" dirty="0">
                <a:effectLst/>
                <a:latin typeface="Calibri" panose="020F0502020204030204" pitchFamily="34" charset="0"/>
                <a:cs typeface="Calibri" panose="020F0502020204030204" pitchFamily="34" charset="0"/>
              </a:rPr>
              <a:t>practice </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1266578"/>
            <a:ext cx="1865243" cy="909404"/>
          </a:xfrm>
          <a:prstGeom prst="rect">
            <a:avLst/>
          </a:prstGeom>
        </p:spPr>
        <p:txBody>
          <a:bodyPr vert="horz" lIns="91440" tIns="45720" rIns="91440" bIns="45720" rtlCol="0">
            <a:normAutofit fontScale="70000" lnSpcReduction="20000"/>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00" dirty="0">
                <a:effectLst/>
                <a:latin typeface="Calibri" panose="020F0502020204030204" pitchFamily="34" charset="0"/>
                <a:cs typeface="Calibri" panose="020F0502020204030204" pitchFamily="34" charset="0"/>
              </a:rPr>
              <a:t>Twelve (19.4%) of the 62 respondents to the return to practice census question had supported a radiographer who was returning to practice in the year up to the census date. </a:t>
            </a:r>
          </a:p>
          <a:p>
            <a:pPr algn="ctr"/>
            <a:br>
              <a:rPr lang="en-GB" sz="900" dirty="0">
                <a:effectLst/>
                <a:latin typeface="Calibri" panose="020F0502020204030204" pitchFamily="34" charset="0"/>
                <a:cs typeface="Calibri" panose="020F0502020204030204" pitchFamily="34" charset="0"/>
              </a:rPr>
            </a:br>
            <a:endParaRPr lang="en-GB" sz="1000"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GB" sz="1000" i="1"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US" dirty="0"/>
          </a:p>
        </p:txBody>
      </p:sp>
      <p:cxnSp>
        <p:nvCxnSpPr>
          <p:cNvPr id="14" name="Straight Connector 13">
            <a:extLst>
              <a:ext uri="{FF2B5EF4-FFF2-40B4-BE49-F238E27FC236}">
                <a16:creationId xmlns:a16="http://schemas.microsoft.com/office/drawing/2014/main" id="{4FB73D9D-63EB-7832-BFA1-CC3DC2BC3924}"/>
              </a:ext>
            </a:extLst>
          </p:cNvPr>
          <p:cNvCxnSpPr>
            <a:cxnSpLocks/>
          </p:cNvCxnSpPr>
          <p:nvPr/>
        </p:nvCxnSpPr>
        <p:spPr>
          <a:xfrm>
            <a:off x="9541563" y="0"/>
            <a:ext cx="0" cy="6858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Placeholder 1">
            <a:extLst>
              <a:ext uri="{FF2B5EF4-FFF2-40B4-BE49-F238E27FC236}">
                <a16:creationId xmlns:a16="http://schemas.microsoft.com/office/drawing/2014/main" id="{BE8EE9B4-AC06-91BD-66DF-7B7CE9B8A04D}"/>
              </a:ext>
            </a:extLst>
          </p:cNvPr>
          <p:cNvSpPr txBox="1">
            <a:spLocks/>
          </p:cNvSpPr>
          <p:nvPr/>
        </p:nvSpPr>
        <p:spPr>
          <a:xfrm>
            <a:off x="9849677" y="2204540"/>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13.3</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Apprenticeships</a:t>
            </a:r>
          </a:p>
        </p:txBody>
      </p:sp>
      <p:sp>
        <p:nvSpPr>
          <p:cNvPr id="3" name="Text Placeholder 2">
            <a:extLst>
              <a:ext uri="{FF2B5EF4-FFF2-40B4-BE49-F238E27FC236}">
                <a16:creationId xmlns:a16="http://schemas.microsoft.com/office/drawing/2014/main" id="{BA3C10C2-E1A0-3B42-57E0-1C89E4291B8C}"/>
              </a:ext>
            </a:extLst>
          </p:cNvPr>
          <p:cNvSpPr txBox="1">
            <a:spLocks/>
          </p:cNvSpPr>
          <p:nvPr/>
        </p:nvSpPr>
        <p:spPr>
          <a:xfrm>
            <a:off x="9849677" y="3011752"/>
            <a:ext cx="1865243" cy="1252572"/>
          </a:xfrm>
          <a:prstGeom prst="rect">
            <a:avLst/>
          </a:prstGeom>
        </p:spPr>
        <p:txBody>
          <a:bodyPr vert="horz" lIns="91440" tIns="45720" rIns="91440" bIns="45720" rtlCol="0">
            <a:normAutofit fontScale="77500" lnSpcReduction="20000"/>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00" dirty="0">
                <a:effectLst/>
                <a:latin typeface="Calibri" panose="020F0502020204030204" pitchFamily="34" charset="0"/>
                <a:cs typeface="Calibri" panose="020F0502020204030204" pitchFamily="34" charset="0"/>
              </a:rPr>
              <a:t>Of the 62 census respondents, 22 (35%) reported having staff in an apprenticeship opportunity in the year up to the census date. The data shows the </a:t>
            </a:r>
            <a:r>
              <a:rPr lang="en-GB" sz="1300" dirty="0" err="1">
                <a:effectLst/>
                <a:latin typeface="Calibri" panose="020F0502020204030204" pitchFamily="34" charset="0"/>
                <a:cs typeface="Calibri" panose="020F0502020204030204" pitchFamily="34" charset="0"/>
              </a:rPr>
              <a:t>AfC</a:t>
            </a:r>
            <a:r>
              <a:rPr lang="en-GB" sz="1300" dirty="0">
                <a:effectLst/>
                <a:latin typeface="Calibri" panose="020F0502020204030204" pitchFamily="34" charset="0"/>
                <a:cs typeface="Calibri" panose="020F0502020204030204" pitchFamily="34" charset="0"/>
              </a:rPr>
              <a:t> band with the highest percentage of apprenticeships roles are within band 3, at 20%.</a:t>
            </a:r>
            <a:br>
              <a:rPr lang="en-GB" sz="900" dirty="0">
                <a:effectLst/>
                <a:latin typeface="Calibri" panose="020F0502020204030204" pitchFamily="34" charset="0"/>
                <a:cs typeface="Calibri" panose="020F0502020204030204" pitchFamily="34" charset="0"/>
              </a:rPr>
            </a:br>
            <a:endParaRPr lang="en-GB" sz="1000"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GB" sz="1000" i="1"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US" dirty="0"/>
          </a:p>
        </p:txBody>
      </p:sp>
      <p:sp>
        <p:nvSpPr>
          <p:cNvPr id="4" name="Title Placeholder 1">
            <a:extLst>
              <a:ext uri="{FF2B5EF4-FFF2-40B4-BE49-F238E27FC236}">
                <a16:creationId xmlns:a16="http://schemas.microsoft.com/office/drawing/2014/main" id="{8F97D945-E0C8-12CA-FB2B-410CE769DA39}"/>
              </a:ext>
            </a:extLst>
          </p:cNvPr>
          <p:cNvSpPr txBox="1">
            <a:spLocks/>
          </p:cNvSpPr>
          <p:nvPr/>
        </p:nvSpPr>
        <p:spPr>
          <a:xfrm>
            <a:off x="9849677" y="4264324"/>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13.4</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Students</a:t>
            </a:r>
          </a:p>
        </p:txBody>
      </p:sp>
      <p:sp>
        <p:nvSpPr>
          <p:cNvPr id="5" name="Text Placeholder 2">
            <a:extLst>
              <a:ext uri="{FF2B5EF4-FFF2-40B4-BE49-F238E27FC236}">
                <a16:creationId xmlns:a16="http://schemas.microsoft.com/office/drawing/2014/main" id="{EC416F5A-1921-A9B0-FAE7-C79515351976}"/>
              </a:ext>
            </a:extLst>
          </p:cNvPr>
          <p:cNvSpPr txBox="1">
            <a:spLocks/>
          </p:cNvSpPr>
          <p:nvPr/>
        </p:nvSpPr>
        <p:spPr>
          <a:xfrm>
            <a:off x="9849677" y="5064743"/>
            <a:ext cx="1955141" cy="1817012"/>
          </a:xfrm>
          <a:prstGeom prst="rect">
            <a:avLst/>
          </a:prstGeom>
        </p:spPr>
        <p:txBody>
          <a:bodyPr vert="horz" lIns="91440" tIns="45720" rIns="91440" bIns="45720" rtlCol="0">
            <a:normAutofit fontScale="85000" lnSpcReduction="20000"/>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effectLst/>
                <a:latin typeface="Calibri" panose="020F0502020204030204" pitchFamily="34" charset="0"/>
                <a:cs typeface="Calibri" panose="020F0502020204030204" pitchFamily="34" charset="0"/>
              </a:rPr>
              <a:t>All but one of the 62 census respondents (from both NHS and non-NHS providers) who answered the student-related question said they provided support to at least one student in the year leading up to the census date. An average of 20.1 students were supported at each provider: 6.8 in both the first and second years of study, 6.7 in the third year and 1.3 in the fourth year.</a:t>
            </a:r>
            <a:br>
              <a:rPr lang="en-GB" sz="900" dirty="0">
                <a:effectLst/>
                <a:latin typeface="Calibri" panose="020F0502020204030204" pitchFamily="34" charset="0"/>
                <a:cs typeface="Calibri" panose="020F0502020204030204" pitchFamily="34" charset="0"/>
              </a:rPr>
            </a:br>
            <a:endParaRPr lang="en-GB" sz="1000"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GB" sz="1000" i="1" dirty="0">
              <a:effectLst/>
              <a:latin typeface="Calibri" panose="020F0502020204030204" pitchFamily="34" charset="0"/>
              <a:cs typeface="Calibri" panose="020F0502020204030204" pitchFamily="34" charset="0"/>
            </a:endParaRPr>
          </a:p>
          <a:p>
            <a:endParaRPr lang="en-GB" sz="1000" dirty="0">
              <a:effectLst/>
              <a:latin typeface="Calibri" panose="020F0502020204030204" pitchFamily="34" charset="0"/>
              <a:cs typeface="Calibri" panose="020F0502020204030204" pitchFamily="34" charset="0"/>
            </a:endParaRPr>
          </a:p>
          <a:p>
            <a:endParaRPr lang="en-US" dirty="0"/>
          </a:p>
        </p:txBody>
      </p:sp>
      <p:pic>
        <p:nvPicPr>
          <p:cNvPr id="9" name="Picture 8">
            <a:extLst>
              <a:ext uri="{FF2B5EF4-FFF2-40B4-BE49-F238E27FC236}">
                <a16:creationId xmlns:a16="http://schemas.microsoft.com/office/drawing/2014/main" id="{EF906D53-1B2F-50C6-DF69-852C684ADF42}"/>
              </a:ext>
            </a:extLst>
          </p:cNvPr>
          <p:cNvPicPr>
            <a:picLocks noChangeAspect="1"/>
          </p:cNvPicPr>
          <p:nvPr/>
        </p:nvPicPr>
        <p:blipFill rotWithShape="1">
          <a:blip r:embed="rId2"/>
          <a:srcRect t="3844" r="26206" b="31692"/>
          <a:stretch/>
        </p:blipFill>
        <p:spPr>
          <a:xfrm>
            <a:off x="-819" y="0"/>
            <a:ext cx="9531749" cy="5883966"/>
          </a:xfrm>
          <a:prstGeom prst="rect">
            <a:avLst/>
          </a:prstGeom>
        </p:spPr>
      </p:pic>
      <p:sp>
        <p:nvSpPr>
          <p:cNvPr id="15" name="Footer Placeholder 4">
            <a:extLst>
              <a:ext uri="{FF2B5EF4-FFF2-40B4-BE49-F238E27FC236}">
                <a16:creationId xmlns:a16="http://schemas.microsoft.com/office/drawing/2014/main" id="{6CF457C2-425F-B282-3B87-38EA365F2EAF}"/>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867089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35</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Reasons for using agency staff</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986825" y="2922201"/>
            <a:ext cx="3023887" cy="54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Percentage of respondents selecting reason</a:t>
            </a:r>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44156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14</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Use of </a:t>
            </a:r>
          </a:p>
          <a:p>
            <a:r>
              <a:rPr lang="en-GB" sz="2000" dirty="0">
                <a:effectLst/>
                <a:latin typeface="Calibri" panose="020F0502020204030204" pitchFamily="34" charset="0"/>
                <a:cs typeface="Calibri" panose="020F0502020204030204" pitchFamily="34" charset="0"/>
              </a:rPr>
              <a:t>agency </a:t>
            </a:r>
          </a:p>
          <a:p>
            <a:r>
              <a:rPr lang="en-GB" sz="2000" dirty="0">
                <a:effectLst/>
                <a:latin typeface="Calibri" panose="020F0502020204030204" pitchFamily="34" charset="0"/>
                <a:cs typeface="Calibri" panose="020F0502020204030204" pitchFamily="34" charset="0"/>
              </a:rPr>
              <a:t>therapeutic radiographers</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2211572"/>
            <a:ext cx="1908676" cy="4881197"/>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effectLst/>
                <a:latin typeface="Calibri" panose="020F0502020204030204" pitchFamily="34" charset="0"/>
                <a:cs typeface="Calibri" panose="020F0502020204030204" pitchFamily="34" charset="0"/>
              </a:rPr>
              <a:t>As of the census date, 40% of respondents were using agency therapeutic radiographers. This compares with 33% in the 2021 census and 36% in 2020. </a:t>
            </a:r>
          </a:p>
          <a:p>
            <a:br>
              <a:rPr lang="en-GB" sz="1000" dirty="0">
                <a:effectLst/>
                <a:latin typeface="Calibri" panose="020F0502020204030204" pitchFamily="34" charset="0"/>
                <a:cs typeface="Calibri" panose="020F0502020204030204" pitchFamily="34" charset="0"/>
              </a:rPr>
            </a:br>
            <a:r>
              <a:rPr lang="en-GB" sz="1000" dirty="0">
                <a:effectLst/>
                <a:latin typeface="Calibri" panose="020F0502020204030204" pitchFamily="34" charset="0"/>
                <a:cs typeface="Calibri" panose="020F0502020204030204" pitchFamily="34" charset="0"/>
              </a:rPr>
              <a:t>Respondents’ reasons for using agency therapeutic radiographers are given in Figure 19. The most frequently selected reason for using agency staff is existing vacancies in the therapeutic radiographer establishment. Under ‘other’, the reasons reported included “to temporarily increase our establishment/capacity to treat” (one respondent) and “Covid-19” (one respondent). </a:t>
            </a:r>
          </a:p>
          <a:p>
            <a:endParaRPr lang="en-GB" sz="1000" dirty="0">
              <a:latin typeface="Calibri" panose="020F0502020204030204" pitchFamily="34" charset="0"/>
              <a:cs typeface="Calibri" panose="020F0502020204030204" pitchFamily="34" charset="0"/>
            </a:endParaRPr>
          </a:p>
          <a:p>
            <a:r>
              <a:rPr lang="en-GB" sz="1000" i="1" dirty="0">
                <a:effectLst/>
                <a:latin typeface="Calibri" panose="020F0502020204030204" pitchFamily="34" charset="0"/>
                <a:cs typeface="Calibri" panose="020F0502020204030204" pitchFamily="34" charset="0"/>
              </a:rPr>
              <a:t>Figure 19: Reasons for using agency staff (n=25)</a:t>
            </a:r>
          </a:p>
          <a:p>
            <a:br>
              <a:rPr lang="en-GB" sz="1200" i="1" dirty="0">
                <a:effectLst/>
                <a:latin typeface="Helvetica Neue" panose="02000503000000020004" pitchFamily="2" charset="0"/>
              </a:rPr>
            </a:br>
            <a:endParaRPr lang="en-GB" sz="1200" dirty="0">
              <a:effectLst/>
              <a:latin typeface="Helvetica Neue Roman" panose="02000503000000020004" pitchFamily="2"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543023"/>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20000"/>
              </a:lnSpc>
            </a:pPr>
            <a:endParaRPr lang="en-GB" sz="40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a:t>
            </a:r>
            <a:r>
              <a:rPr lang="en-GB" sz="4000" i="1" dirty="0">
                <a:latin typeface="Calibri" panose="020F0502020204030204" pitchFamily="34" charset="0"/>
                <a:cs typeface="Calibri" panose="020F0502020204030204" pitchFamily="34" charset="0"/>
              </a:rPr>
              <a:t>19</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14" name="Picture 13">
            <a:extLst>
              <a:ext uri="{FF2B5EF4-FFF2-40B4-BE49-F238E27FC236}">
                <a16:creationId xmlns:a16="http://schemas.microsoft.com/office/drawing/2014/main" id="{45FF9BEE-8218-ABE0-109A-24BCB2DA52F8}"/>
              </a:ext>
            </a:extLst>
          </p:cNvPr>
          <p:cNvPicPr>
            <a:picLocks noChangeAspect="1"/>
          </p:cNvPicPr>
          <p:nvPr/>
        </p:nvPicPr>
        <p:blipFill rotWithShape="1">
          <a:blip r:embed="rId3"/>
          <a:srcRect l="11070" t="16834" r="31190" b="17799"/>
          <a:stretch/>
        </p:blipFill>
        <p:spPr>
          <a:xfrm>
            <a:off x="1903644" y="1057736"/>
            <a:ext cx="5451675" cy="4361282"/>
          </a:xfrm>
          <a:prstGeom prst="rect">
            <a:avLst/>
          </a:prstGeom>
        </p:spPr>
      </p:pic>
      <p:pic>
        <p:nvPicPr>
          <p:cNvPr id="15" name="Picture 14" descr="A white oval object with a white oval object on a blue background&#10;&#10;Description automatically generated">
            <a:extLst>
              <a:ext uri="{FF2B5EF4-FFF2-40B4-BE49-F238E27FC236}">
                <a16:creationId xmlns:a16="http://schemas.microsoft.com/office/drawing/2014/main" id="{6EC30E82-DEF8-D4DF-6C65-48D4B3D2C565}"/>
              </a:ext>
            </a:extLst>
          </p:cNvPr>
          <p:cNvPicPr>
            <a:picLocks noChangeAspect="1"/>
          </p:cNvPicPr>
          <p:nvPr/>
        </p:nvPicPr>
        <p:blipFill rotWithShape="1">
          <a:blip r:embed="rId4"/>
          <a:srcRect l="3372"/>
          <a:stretch/>
        </p:blipFill>
        <p:spPr>
          <a:xfrm>
            <a:off x="7365952" y="4958848"/>
            <a:ext cx="1964536" cy="273685"/>
          </a:xfrm>
          <a:prstGeom prst="rect">
            <a:avLst/>
          </a:prstGeom>
        </p:spPr>
      </p:pic>
      <p:sp>
        <p:nvSpPr>
          <p:cNvPr id="17" name="Footer Placeholder 4">
            <a:extLst>
              <a:ext uri="{FF2B5EF4-FFF2-40B4-BE49-F238E27FC236}">
                <a16:creationId xmlns:a16="http://schemas.microsoft.com/office/drawing/2014/main" id="{BEB9281A-5A52-B32D-D3EC-C55EC75441E4}"/>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1300606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36</a:t>
            </a:fld>
            <a:endParaRPr lang="en-US" dirty="0"/>
          </a:p>
        </p:txBody>
      </p:sp>
      <p:sp>
        <p:nvSpPr>
          <p:cNvPr id="2" name="TextBox 1">
            <a:extLst>
              <a:ext uri="{FF2B5EF4-FFF2-40B4-BE49-F238E27FC236}">
                <a16:creationId xmlns:a16="http://schemas.microsoft.com/office/drawing/2014/main" id="{BBA6C08D-E513-BB00-D319-A57B3B5D09AE}"/>
              </a:ext>
            </a:extLst>
          </p:cNvPr>
          <p:cNvSpPr txBox="1"/>
          <p:nvPr/>
        </p:nvSpPr>
        <p:spPr>
          <a:xfrm>
            <a:off x="-2" y="569708"/>
            <a:ext cx="9541561" cy="584775"/>
          </a:xfrm>
          <a:prstGeom prst="rect">
            <a:avLst/>
          </a:prstGeom>
          <a:noFill/>
        </p:spPr>
        <p:txBody>
          <a:bodyPr wrap="square" rtlCol="0">
            <a:spAutoFit/>
          </a:bodyPr>
          <a:lstStyle/>
          <a:p>
            <a:pPr algn="ctr"/>
            <a:r>
              <a:rPr lang="en-GB" sz="1400" b="1" dirty="0">
                <a:solidFill>
                  <a:schemeClr val="bg1"/>
                </a:solidFill>
                <a:effectLst/>
                <a:latin typeface="Calibri" panose="020F0502020204030204" pitchFamily="34" charset="0"/>
                <a:cs typeface="Calibri" panose="020F0502020204030204" pitchFamily="34" charset="0"/>
              </a:rPr>
              <a:t>Average number of agency therapeutic radiographers per respondent</a:t>
            </a:r>
          </a:p>
          <a:p>
            <a:endParaRPr lang="en-US" dirty="0"/>
          </a:p>
        </p:txBody>
      </p:sp>
      <p:sp>
        <p:nvSpPr>
          <p:cNvPr id="5" name="Title Placeholder 1">
            <a:extLst>
              <a:ext uri="{FF2B5EF4-FFF2-40B4-BE49-F238E27FC236}">
                <a16:creationId xmlns:a16="http://schemas.microsoft.com/office/drawing/2014/main" id="{2A85AC56-A075-38A4-9B3A-D98765230EC8}"/>
              </a:ext>
            </a:extLst>
          </p:cNvPr>
          <p:cNvSpPr txBox="1">
            <a:spLocks/>
          </p:cNvSpPr>
          <p:nvPr/>
        </p:nvSpPr>
        <p:spPr>
          <a:xfrm rot="16200000">
            <a:off x="-1526400" y="2939250"/>
            <a:ext cx="4325925" cy="954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r>
              <a:rPr lang="en-GB" sz="1000" dirty="0">
                <a:effectLst/>
                <a:latin typeface="Calibri" panose="020F0502020204030204" pitchFamily="34" charset="0"/>
                <a:cs typeface="Calibri" panose="020F0502020204030204" pitchFamily="34" charset="0"/>
              </a:rPr>
              <a:t>Average agency therapeutic radiographers (headcount) </a:t>
            </a:r>
          </a:p>
          <a:p>
            <a:pPr algn="ctr"/>
            <a:r>
              <a:rPr lang="en-GB" sz="1000" dirty="0">
                <a:effectLst/>
                <a:latin typeface="Calibri" panose="020F0502020204030204" pitchFamily="34" charset="0"/>
                <a:cs typeface="Calibri" panose="020F0502020204030204" pitchFamily="34" charset="0"/>
              </a:rPr>
              <a:t>per respondent to agency section of census</a:t>
            </a:r>
          </a:p>
        </p:txBody>
      </p:sp>
      <p:sp>
        <p:nvSpPr>
          <p:cNvPr id="8" name="Text Placeholder 2">
            <a:extLst>
              <a:ext uri="{FF2B5EF4-FFF2-40B4-BE49-F238E27FC236}">
                <a16:creationId xmlns:a16="http://schemas.microsoft.com/office/drawing/2014/main" id="{D2CE0CEC-037D-65A8-0FBC-D1670D56BD54}"/>
              </a:ext>
            </a:extLst>
          </p:cNvPr>
          <p:cNvSpPr txBox="1">
            <a:spLocks/>
          </p:cNvSpPr>
          <p:nvPr/>
        </p:nvSpPr>
        <p:spPr>
          <a:xfrm>
            <a:off x="9849677" y="659876"/>
            <a:ext cx="1908676" cy="6411628"/>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Figure 20 shows that most agency therapeutic radiographers are the equivalent of </a:t>
            </a:r>
            <a:r>
              <a:rPr lang="en-GB" sz="900" dirty="0" err="1">
                <a:effectLst/>
                <a:latin typeface="Calibri" panose="020F0502020204030204" pitchFamily="34" charset="0"/>
                <a:cs typeface="Calibri" panose="020F0502020204030204" pitchFamily="34" charset="0"/>
              </a:rPr>
              <a:t>AfC</a:t>
            </a:r>
            <a:r>
              <a:rPr lang="en-GB" sz="900" dirty="0">
                <a:effectLst/>
                <a:latin typeface="Calibri" panose="020F0502020204030204" pitchFamily="34" charset="0"/>
                <a:cs typeface="Calibri" panose="020F0502020204030204" pitchFamily="34" charset="0"/>
              </a:rPr>
              <a:t> band 6 or higher. It also illustrates an upward trend in the number of agency therapeutic radiographers used since 2021. Overall, 86% of agency therapeutic radiographers are trained in the UK.</a:t>
            </a:r>
          </a:p>
          <a:p>
            <a:endParaRPr lang="en-GB" sz="900" dirty="0">
              <a:latin typeface="Calibri" panose="020F0502020204030204" pitchFamily="34" charset="0"/>
              <a:cs typeface="Calibri" panose="020F0502020204030204" pitchFamily="34" charset="0"/>
            </a:endParaRPr>
          </a:p>
          <a:p>
            <a:r>
              <a:rPr lang="en-GB" sz="900" i="1" dirty="0">
                <a:effectLst/>
                <a:latin typeface="Calibri" panose="020F0502020204030204" pitchFamily="34" charset="0"/>
                <a:cs typeface="Calibri" panose="020F0502020204030204" pitchFamily="34" charset="0"/>
              </a:rPr>
              <a:t>Figure 20: Average number (headcount) of agency therapeutic radiographers used (n=62)</a:t>
            </a: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GB" sz="900" dirty="0">
              <a:effectLst/>
              <a:latin typeface="Calibri" panose="020F0502020204030204" pitchFamily="34" charset="0"/>
              <a:cs typeface="Calibri" panose="020F0502020204030204" pitchFamily="34" charset="0"/>
            </a:endParaRPr>
          </a:p>
          <a:p>
            <a:endParaRPr lang="en-US" dirty="0"/>
          </a:p>
        </p:txBody>
      </p:sp>
      <p:sp>
        <p:nvSpPr>
          <p:cNvPr id="3" name="Title Placeholder 1">
            <a:extLst>
              <a:ext uri="{FF2B5EF4-FFF2-40B4-BE49-F238E27FC236}">
                <a16:creationId xmlns:a16="http://schemas.microsoft.com/office/drawing/2014/main" id="{C825C06F-142D-DD45-C5AD-37E6341CBE8D}"/>
              </a:ext>
            </a:extLst>
          </p:cNvPr>
          <p:cNvSpPr txBox="1">
            <a:spLocks/>
          </p:cNvSpPr>
          <p:nvPr/>
        </p:nvSpPr>
        <p:spPr>
          <a:xfrm>
            <a:off x="67045" y="5678856"/>
            <a:ext cx="9541561" cy="27268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gn="ctr">
              <a:lnSpc>
                <a:spcPct val="120000"/>
              </a:lnSpc>
            </a:pPr>
            <a:endParaRPr lang="en-GB" sz="4000" dirty="0">
              <a:effectLst/>
              <a:latin typeface="Calibri" panose="020F0502020204030204" pitchFamily="34" charset="0"/>
              <a:cs typeface="Calibri" panose="020F0502020204030204" pitchFamily="34" charset="0"/>
            </a:endParaRPr>
          </a:p>
          <a:p>
            <a:pPr algn="ctr">
              <a:lnSpc>
                <a:spcPct val="170000"/>
              </a:lnSpc>
            </a:pPr>
            <a:endParaRPr lang="en-GB" sz="4000" dirty="0">
              <a:effectLst/>
              <a:latin typeface="Calibri" panose="020F0502020204030204" pitchFamily="34" charset="0"/>
              <a:cs typeface="Calibri" panose="020F0502020204030204" pitchFamily="34" charset="0"/>
            </a:endParaRPr>
          </a:p>
          <a:p>
            <a:pPr algn="ctr">
              <a:lnSpc>
                <a:spcPct val="170000"/>
              </a:lnSpc>
            </a:pPr>
            <a:r>
              <a:rPr lang="en-GB" sz="4000" i="1" dirty="0">
                <a:effectLst/>
                <a:latin typeface="Calibri" panose="020F0502020204030204" pitchFamily="34" charset="0"/>
                <a:cs typeface="Calibri" panose="020F0502020204030204" pitchFamily="34" charset="0"/>
              </a:rPr>
              <a:t>Figure 20</a:t>
            </a:r>
            <a:endParaRPr lang="en-GB" sz="4000" dirty="0">
              <a:effectLst/>
              <a:latin typeface="Calibri" panose="020F0502020204030204" pitchFamily="34" charset="0"/>
              <a:cs typeface="Calibri" panose="020F0502020204030204" pitchFamily="34" charset="0"/>
            </a:endParaRPr>
          </a:p>
          <a:p>
            <a:pPr algn="ctr"/>
            <a:endParaRPr lang="en-GB" sz="3200" dirty="0">
              <a:effectLst/>
              <a:latin typeface="Calibri" panose="020F0502020204030204" pitchFamily="34" charset="0"/>
              <a:cs typeface="Calibri" panose="020F0502020204030204" pitchFamily="34" charset="0"/>
            </a:endParaRPr>
          </a:p>
          <a:p>
            <a:br>
              <a:rPr lang="en-GB" sz="1050" dirty="0">
                <a:effectLst/>
                <a:latin typeface="Helvetica Neue Roman" panose="02000503000000020004" pitchFamily="2" charset="0"/>
              </a:rPr>
            </a:br>
            <a:endParaRPr lang="en-GB" sz="1050" dirty="0">
              <a:effectLst/>
              <a:latin typeface="Helvetica Neue Roman" panose="02000503000000020004" pitchFamily="2" charset="0"/>
            </a:endParaRPr>
          </a:p>
        </p:txBody>
      </p:sp>
      <p:pic>
        <p:nvPicPr>
          <p:cNvPr id="6" name="Picture 5">
            <a:extLst>
              <a:ext uri="{FF2B5EF4-FFF2-40B4-BE49-F238E27FC236}">
                <a16:creationId xmlns:a16="http://schemas.microsoft.com/office/drawing/2014/main" id="{0B8C27D5-11E0-CE03-AE51-38716A026D76}"/>
              </a:ext>
            </a:extLst>
          </p:cNvPr>
          <p:cNvPicPr>
            <a:picLocks noChangeAspect="1"/>
          </p:cNvPicPr>
          <p:nvPr/>
        </p:nvPicPr>
        <p:blipFill>
          <a:blip r:embed="rId3"/>
          <a:stretch>
            <a:fillRect/>
          </a:stretch>
        </p:blipFill>
        <p:spPr>
          <a:xfrm>
            <a:off x="7298077" y="5248143"/>
            <a:ext cx="1908676" cy="259035"/>
          </a:xfrm>
          <a:prstGeom prst="rect">
            <a:avLst/>
          </a:prstGeom>
        </p:spPr>
      </p:pic>
      <p:pic>
        <p:nvPicPr>
          <p:cNvPr id="13" name="Picture 12">
            <a:extLst>
              <a:ext uri="{FF2B5EF4-FFF2-40B4-BE49-F238E27FC236}">
                <a16:creationId xmlns:a16="http://schemas.microsoft.com/office/drawing/2014/main" id="{533DDA30-905D-FB48-1389-2FB9D673DE01}"/>
              </a:ext>
            </a:extLst>
          </p:cNvPr>
          <p:cNvPicPr>
            <a:picLocks noChangeAspect="1"/>
          </p:cNvPicPr>
          <p:nvPr/>
        </p:nvPicPr>
        <p:blipFill rotWithShape="1">
          <a:blip r:embed="rId4"/>
          <a:srcRect l="13806" t="15258" r="35106" b="15326"/>
          <a:stretch/>
        </p:blipFill>
        <p:spPr>
          <a:xfrm>
            <a:off x="2364213" y="1019330"/>
            <a:ext cx="4958049" cy="4760535"/>
          </a:xfrm>
          <a:prstGeom prst="rect">
            <a:avLst/>
          </a:prstGeom>
        </p:spPr>
      </p:pic>
      <p:sp>
        <p:nvSpPr>
          <p:cNvPr id="15" name="Footer Placeholder 4">
            <a:extLst>
              <a:ext uri="{FF2B5EF4-FFF2-40B4-BE49-F238E27FC236}">
                <a16:creationId xmlns:a16="http://schemas.microsoft.com/office/drawing/2014/main" id="{15E9C021-39FB-796E-B891-2B4AA879A590}"/>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164573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37</a:t>
            </a:fld>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latin typeface="Calibri" panose="020F0502020204030204" pitchFamily="34" charset="0"/>
                <a:cs typeface="Calibri" panose="020F0502020204030204" pitchFamily="34" charset="0"/>
              </a:rPr>
              <a:t>15</a:t>
            </a:r>
            <a:endParaRPr lang="en-GB" sz="2000" dirty="0">
              <a:effectLst/>
              <a:latin typeface="Calibri" panose="020F0502020204030204" pitchFamily="34" charset="0"/>
              <a:cs typeface="Calibri" panose="020F0502020204030204" pitchFamily="34" charset="0"/>
            </a:endParaRPr>
          </a:p>
          <a:p>
            <a:r>
              <a:rPr lang="en-GB" sz="2000" dirty="0">
                <a:effectLst/>
                <a:latin typeface="Calibri" panose="020F0502020204030204" pitchFamily="34" charset="0"/>
                <a:cs typeface="Calibri" panose="020F0502020204030204" pitchFamily="34" charset="0"/>
              </a:rPr>
              <a:t>Downloads</a:t>
            </a: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LT Std" panose="020B0904020202020204" pitchFamily="34" charset="0"/>
              </a:rPr>
            </a:br>
            <a:endParaRPr lang="en-GB" sz="2000" dirty="0">
              <a:effectLst/>
              <a:latin typeface="Helvetica Neue LT Std" panose="020B0904020202020204" pitchFamily="34" charset="0"/>
            </a:endParaRPr>
          </a:p>
        </p:txBody>
      </p:sp>
      <p:sp>
        <p:nvSpPr>
          <p:cNvPr id="4" name="Title Placeholder 1">
            <a:extLst>
              <a:ext uri="{FF2B5EF4-FFF2-40B4-BE49-F238E27FC236}">
                <a16:creationId xmlns:a16="http://schemas.microsoft.com/office/drawing/2014/main" id="{CC9B0B03-2207-69FF-40CC-85332352A4B7}"/>
              </a:ext>
            </a:extLst>
          </p:cNvPr>
          <p:cNvSpPr txBox="1">
            <a:spLocks/>
          </p:cNvSpPr>
          <p:nvPr/>
        </p:nvSpPr>
        <p:spPr>
          <a:xfrm>
            <a:off x="732152" y="737792"/>
            <a:ext cx="8162445" cy="2805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100" dirty="0">
                <a:effectLst/>
                <a:latin typeface="Calibri" panose="020F0502020204030204" pitchFamily="34" charset="0"/>
                <a:cs typeface="Calibri" panose="020F0502020204030204" pitchFamily="34" charset="0"/>
              </a:rPr>
              <a:t>Further documents relating to the 2022 census can be accessed from:</a:t>
            </a:r>
          </a:p>
        </p:txBody>
      </p:sp>
      <p:sp>
        <p:nvSpPr>
          <p:cNvPr id="10" name="Title Placeholder 1">
            <a:extLst>
              <a:ext uri="{FF2B5EF4-FFF2-40B4-BE49-F238E27FC236}">
                <a16:creationId xmlns:a16="http://schemas.microsoft.com/office/drawing/2014/main" id="{3C38D207-2606-1F21-66F3-08B1C8CBB33D}"/>
              </a:ext>
            </a:extLst>
          </p:cNvPr>
          <p:cNvSpPr txBox="1">
            <a:spLocks/>
          </p:cNvSpPr>
          <p:nvPr/>
        </p:nvSpPr>
        <p:spPr>
          <a:xfrm>
            <a:off x="732152" y="2135708"/>
            <a:ext cx="8162445" cy="20816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marL="171450" indent="-171450">
              <a:lnSpc>
                <a:spcPct val="150000"/>
              </a:lnSpc>
              <a:buFont typeface="Arial" panose="020B0604020202020204" pitchFamily="34" charset="0"/>
              <a:buChar char="•"/>
            </a:pPr>
            <a:r>
              <a:rPr lang="en-GB" sz="1100" dirty="0">
                <a:effectLst/>
                <a:latin typeface="Helvetica Neue Roman" panose="02000503000000020004" pitchFamily="2" charset="0"/>
              </a:rPr>
              <a:t>2022 </a:t>
            </a:r>
            <a:r>
              <a:rPr lang="en-GB" sz="1100" dirty="0" err="1">
                <a:effectLst/>
                <a:latin typeface="Helvetica Neue Roman" panose="02000503000000020004" pitchFamily="2" charset="0"/>
              </a:rPr>
              <a:t>SoR</a:t>
            </a:r>
            <a:r>
              <a:rPr lang="en-GB" sz="1100" dirty="0">
                <a:effectLst/>
                <a:latin typeface="Helvetica Neue Roman" panose="02000503000000020004" pitchFamily="2" charset="0"/>
              </a:rPr>
              <a:t> radiotherapy radiographic workforce UK census questionnaire (PDF)</a:t>
            </a:r>
          </a:p>
          <a:p>
            <a:pPr marL="171450" indent="-171450">
              <a:lnSpc>
                <a:spcPct val="150000"/>
              </a:lnSpc>
              <a:buFont typeface="Arial" panose="020B0604020202020204" pitchFamily="34" charset="0"/>
              <a:buChar char="•"/>
            </a:pPr>
            <a:r>
              <a:rPr lang="en-GB" sz="1100" dirty="0">
                <a:effectLst/>
                <a:latin typeface="Helvetica Neue Roman" panose="02000503000000020004" pitchFamily="2" charset="0"/>
              </a:rPr>
              <a:t>2022 </a:t>
            </a:r>
            <a:r>
              <a:rPr lang="en-GB" sz="1100" dirty="0" err="1">
                <a:effectLst/>
                <a:latin typeface="Helvetica Neue Roman" panose="02000503000000020004" pitchFamily="2" charset="0"/>
              </a:rPr>
              <a:t>SoR</a:t>
            </a:r>
            <a:r>
              <a:rPr lang="en-GB" sz="1100" dirty="0">
                <a:effectLst/>
                <a:latin typeface="Helvetica Neue Roman" panose="02000503000000020004" pitchFamily="2" charset="0"/>
              </a:rPr>
              <a:t> radiotherapy radiographic workforce UK census spreadsheet (Excel)</a:t>
            </a:r>
          </a:p>
        </p:txBody>
      </p:sp>
      <p:sp>
        <p:nvSpPr>
          <p:cNvPr id="13" name="Rounded Rectangle 12">
            <a:extLst>
              <a:ext uri="{FF2B5EF4-FFF2-40B4-BE49-F238E27FC236}">
                <a16:creationId xmlns:a16="http://schemas.microsoft.com/office/drawing/2014/main" id="{C5F06796-AE56-D9AD-B5F1-3982A3D132C3}"/>
              </a:ext>
            </a:extLst>
          </p:cNvPr>
          <p:cNvSpPr/>
          <p:nvPr/>
        </p:nvSpPr>
        <p:spPr>
          <a:xfrm>
            <a:off x="841664" y="1078824"/>
            <a:ext cx="6049330" cy="9094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E8944C4-727A-CA7C-89C9-F90FACBDAC65}"/>
              </a:ext>
            </a:extLst>
          </p:cNvPr>
          <p:cNvSpPr txBox="1"/>
          <p:nvPr/>
        </p:nvSpPr>
        <p:spPr>
          <a:xfrm>
            <a:off x="997525" y="1140247"/>
            <a:ext cx="5780347"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u="sng" dirty="0">
                <a:solidFill>
                  <a:srgbClr val="265A9B"/>
                </a:solidFill>
                <a:effectLst/>
                <a:latin typeface="Helvetica Neue Roman" panose="02000503000000020004" pitchFamily="2" charset="0"/>
              </a:rPr>
              <a:t>https://</a:t>
            </a:r>
            <a:r>
              <a:rPr lang="en-GB" sz="1400" u="sng" dirty="0" err="1">
                <a:solidFill>
                  <a:srgbClr val="265A9B"/>
                </a:solidFill>
                <a:effectLst/>
                <a:latin typeface="Helvetica Neue Roman" panose="02000503000000020004" pitchFamily="2" charset="0"/>
              </a:rPr>
              <a:t>www.sor.org</a:t>
            </a:r>
            <a:r>
              <a:rPr lang="en-GB" sz="1400" u="sng" dirty="0">
                <a:solidFill>
                  <a:srgbClr val="265A9B"/>
                </a:solidFill>
                <a:effectLst/>
                <a:latin typeface="Helvetica Neue Roman" panose="02000503000000020004" pitchFamily="2" charset="0"/>
              </a:rPr>
              <a:t>/learning-advice/professional-body-guidance-and-publications/documents-and-publications/</a:t>
            </a:r>
            <a:r>
              <a:rPr lang="en-GB" sz="1400" u="sng" dirty="0" err="1">
                <a:solidFill>
                  <a:srgbClr val="265A9B"/>
                </a:solidFill>
                <a:effectLst/>
                <a:latin typeface="Helvetica Neue Roman" panose="02000503000000020004" pitchFamily="2" charset="0"/>
              </a:rPr>
              <a:t>reports-and-surveys?searchTerm</a:t>
            </a:r>
            <a:r>
              <a:rPr lang="en-GB" sz="1400" u="sng" dirty="0">
                <a:solidFill>
                  <a:srgbClr val="265A9B"/>
                </a:solidFill>
                <a:effectLst/>
                <a:latin typeface="Helvetica Neue Roman" panose="02000503000000020004" pitchFamily="2" charset="0"/>
              </a:rPr>
              <a:t>=</a:t>
            </a:r>
            <a:r>
              <a:rPr lang="en-GB" sz="1400" u="sng" dirty="0" err="1">
                <a:solidFill>
                  <a:srgbClr val="265A9B"/>
                </a:solidFill>
                <a:effectLst/>
                <a:latin typeface="Helvetica Neue Roman" panose="02000503000000020004" pitchFamily="2" charset="0"/>
              </a:rPr>
              <a:t>radiotherapy&amp;sort</a:t>
            </a:r>
            <a:r>
              <a:rPr lang="en-GB" sz="1400" u="sng" dirty="0">
                <a:solidFill>
                  <a:srgbClr val="265A9B"/>
                </a:solidFill>
                <a:effectLst/>
                <a:latin typeface="Helvetica Neue Roman" panose="02000503000000020004" pitchFamily="2" charset="0"/>
              </a:rPr>
              <a:t>=Newest</a:t>
            </a:r>
            <a:endParaRPr lang="en-GB" sz="1400" dirty="0">
              <a:solidFill>
                <a:srgbClr val="265A9B"/>
              </a:solidFill>
              <a:effectLst/>
              <a:latin typeface="Helvetica Neue Roman" panose="02000503000000020004" pitchFamily="2" charset="0"/>
            </a:endParaRPr>
          </a:p>
        </p:txBody>
      </p:sp>
      <p:sp>
        <p:nvSpPr>
          <p:cNvPr id="2" name="Footer Placeholder 4">
            <a:extLst>
              <a:ext uri="{FF2B5EF4-FFF2-40B4-BE49-F238E27FC236}">
                <a16:creationId xmlns:a16="http://schemas.microsoft.com/office/drawing/2014/main" id="{940A3902-EB4D-C271-3674-91FBD3485500}"/>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3752183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46BFA5-639D-1519-C9C3-B1A550975A0D}"/>
              </a:ext>
            </a:extLst>
          </p:cNvPr>
          <p:cNvSpPr>
            <a:spLocks noGrp="1"/>
          </p:cNvSpPr>
          <p:nvPr>
            <p:ph type="sldNum" sz="quarter" idx="4"/>
          </p:nvPr>
        </p:nvSpPr>
        <p:spPr>
          <a:xfrm>
            <a:off x="251792" y="6311900"/>
            <a:ext cx="2743200" cy="365125"/>
          </a:xfrm>
          <a:prstGeom prst="rect">
            <a:avLst/>
          </a:prstGeom>
        </p:spPr>
        <p:txBody>
          <a:bodyPr vert="horz" lIns="91440" tIns="45720" rIns="91440" bIns="45720" rtlCol="0" anchor="ctr"/>
          <a:lstStyle>
            <a:lvl1pPr algn="l">
              <a:defRPr sz="1200">
                <a:solidFill>
                  <a:schemeClr val="bg1"/>
                </a:solidFill>
              </a:defRPr>
            </a:lvl1pPr>
          </a:lstStyle>
          <a:p>
            <a:fld id="{C08BA6CA-86B9-CD4C-B213-C01A73004ED9}" type="slidenum">
              <a:rPr lang="en-US" smtClean="0"/>
              <a:pPr/>
              <a:t>38</a:t>
            </a:fld>
            <a:endParaRPr lang="en-US" dirty="0"/>
          </a:p>
        </p:txBody>
      </p:sp>
      <p:sp>
        <p:nvSpPr>
          <p:cNvPr id="7" name="Title Placeholder 1">
            <a:extLst>
              <a:ext uri="{FF2B5EF4-FFF2-40B4-BE49-F238E27FC236}">
                <a16:creationId xmlns:a16="http://schemas.microsoft.com/office/drawing/2014/main" id="{2C89311F-D9BA-630B-6182-CB2C354DF22A}"/>
              </a:ext>
            </a:extLst>
          </p:cNvPr>
          <p:cNvSpPr txBox="1">
            <a:spLocks/>
          </p:cNvSpPr>
          <p:nvPr/>
        </p:nvSpPr>
        <p:spPr>
          <a:xfrm>
            <a:off x="9849677" y="624122"/>
            <a:ext cx="2183180" cy="909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dirty="0">
                <a:effectLst/>
                <a:latin typeface="Calibri" panose="020F0502020204030204" pitchFamily="34" charset="0"/>
                <a:cs typeface="Calibri" panose="020F0502020204030204" pitchFamily="34" charset="0"/>
              </a:rPr>
              <a:t>16</a:t>
            </a:r>
          </a:p>
          <a:p>
            <a:r>
              <a:rPr lang="en-GB" sz="2000" dirty="0">
                <a:effectLst/>
                <a:latin typeface="Calibri" panose="020F0502020204030204" pitchFamily="34" charset="0"/>
                <a:cs typeface="Calibri" panose="020F0502020204030204" pitchFamily="34" charset="0"/>
              </a:rPr>
              <a:t>References</a:t>
            </a: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LT Std" panose="020B0904020202020204" pitchFamily="34" charset="0"/>
              </a:rPr>
            </a:br>
            <a:endParaRPr lang="en-GB" sz="2000" dirty="0">
              <a:effectLst/>
              <a:latin typeface="Helvetica Neue LT Std" panose="020B0904020202020204" pitchFamily="34" charset="0"/>
            </a:endParaRPr>
          </a:p>
          <a:p>
            <a:r>
              <a:rPr lang="en-GB" sz="2000" dirty="0">
                <a:effectLst/>
                <a:latin typeface="Helvetica Neue LT Std" panose="020B0904020202020204" pitchFamily="34" charset="0"/>
              </a:rPr>
              <a:t> </a:t>
            </a: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br>
              <a:rPr lang="en-GB" sz="2000" dirty="0">
                <a:effectLst/>
                <a:latin typeface="Helvetica Neue LT Std" panose="020B0904020202020204" pitchFamily="34" charset="0"/>
              </a:rPr>
            </a:br>
            <a:endParaRPr lang="en-GB" sz="2000" dirty="0">
              <a:effectLst/>
              <a:latin typeface="Helvetica Neue LT Std" panose="020B0904020202020204" pitchFamily="34" charset="0"/>
            </a:endParaRPr>
          </a:p>
        </p:txBody>
      </p:sp>
      <p:sp>
        <p:nvSpPr>
          <p:cNvPr id="4" name="Title Placeholder 1">
            <a:extLst>
              <a:ext uri="{FF2B5EF4-FFF2-40B4-BE49-F238E27FC236}">
                <a16:creationId xmlns:a16="http://schemas.microsoft.com/office/drawing/2014/main" id="{CC9B0B03-2207-69FF-40CC-85332352A4B7}"/>
              </a:ext>
            </a:extLst>
          </p:cNvPr>
          <p:cNvSpPr txBox="1">
            <a:spLocks/>
          </p:cNvSpPr>
          <p:nvPr/>
        </p:nvSpPr>
        <p:spPr>
          <a:xfrm>
            <a:off x="732152" y="492693"/>
            <a:ext cx="8162445" cy="56064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dirty="0">
                <a:effectLst/>
                <a:latin typeface="Calibri" panose="020F0502020204030204" pitchFamily="34" charset="0"/>
                <a:cs typeface="Calibri" panose="020F0502020204030204" pitchFamily="34" charset="0"/>
              </a:rPr>
              <a:t>Society and College of Radiographers (</a:t>
            </a:r>
            <a:r>
              <a:rPr lang="en-GB" sz="900" dirty="0" err="1">
                <a:effectLst/>
                <a:latin typeface="Calibri" panose="020F0502020204030204" pitchFamily="34" charset="0"/>
                <a:cs typeface="Calibri" panose="020F0502020204030204" pitchFamily="34" charset="0"/>
              </a:rPr>
              <a:t>SCoR</a:t>
            </a:r>
            <a:r>
              <a:rPr lang="en-GB" sz="900" dirty="0">
                <a:effectLst/>
                <a:latin typeface="Calibri" panose="020F0502020204030204" pitchFamily="34" charset="0"/>
                <a:cs typeface="Calibri" panose="020F0502020204030204" pitchFamily="34" charset="0"/>
              </a:rPr>
              <a:t>) and Institute of Physics and Engineering in Medicine (IPEM)</a:t>
            </a:r>
          </a:p>
          <a:p>
            <a:r>
              <a:rPr lang="en-GB" sz="900" dirty="0">
                <a:effectLst/>
                <a:latin typeface="Calibri" panose="020F0502020204030204" pitchFamily="34" charset="0"/>
                <a:cs typeface="Calibri" panose="020F0502020204030204" pitchFamily="34" charset="0"/>
              </a:rPr>
              <a:t>(2013). Report on the Census of the Radiotherapy Workforce in the UK 2012,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/learning-advice/professional-body-guidance-and-publications/documents-and-publications/reports-and-surveys/report-on-the-census-of-the-radiotherapy-workforce</a:t>
            </a:r>
            <a:r>
              <a:rPr lang="en-GB" sz="900" dirty="0">
                <a:effectLst/>
                <a:latin typeface="Calibri" panose="020F0502020204030204" pitchFamily="34" charset="0"/>
                <a:cs typeface="Calibri" panose="020F0502020204030204" pitchFamily="34" charset="0"/>
              </a:rPr>
              <a:t> [Accessed July 24,</a:t>
            </a:r>
          </a:p>
          <a:p>
            <a:r>
              <a:rPr lang="en-GB" sz="900" dirty="0">
                <a:effectLst/>
                <a:latin typeface="Calibri" panose="020F0502020204030204" pitchFamily="34" charset="0"/>
                <a:cs typeface="Calibri" panose="020F0502020204030204" pitchFamily="34" charset="0"/>
              </a:rPr>
              <a:t>2023].</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Society and College of Radiographers (2014). Census of the Radiotherapy Radiographic Workforce in the</a:t>
            </a:r>
          </a:p>
          <a:p>
            <a:r>
              <a:rPr lang="en-GB" sz="900" dirty="0">
                <a:effectLst/>
                <a:latin typeface="Calibri" panose="020F0502020204030204" pitchFamily="34" charset="0"/>
                <a:cs typeface="Calibri" panose="020F0502020204030204" pitchFamily="34" charset="0"/>
              </a:rPr>
              <a:t>UK 2013,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/learning-advice/professional-body-guidance-and-publications/documents-and-publications/reports-and-surveys/census-radiotherapy-radiographic-workforce-2013</a:t>
            </a:r>
            <a:r>
              <a:rPr lang="en-GB" sz="900" dirty="0">
                <a:effectLst/>
                <a:latin typeface="Calibri" panose="020F0502020204030204" pitchFamily="34" charset="0"/>
                <a:cs typeface="Calibri" panose="020F0502020204030204" pitchFamily="34" charset="0"/>
              </a:rPr>
              <a:t>  [Accessed July 24, 2023].</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Society and College of Radiographers (2015). Census of the Radiotherapy Radiographic Workforce in the</a:t>
            </a:r>
          </a:p>
          <a:p>
            <a:r>
              <a:rPr lang="en-GB" sz="900" dirty="0">
                <a:effectLst/>
                <a:latin typeface="Calibri" panose="020F0502020204030204" pitchFamily="34" charset="0"/>
                <a:cs typeface="Calibri" panose="020F0502020204030204" pitchFamily="34" charset="0"/>
              </a:rPr>
              <a:t>UK 2014,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/learning-advice/professional-body-guidance-and-publications/documents-and-publications/reports-and-surveys/census-of-the-radiotherapy-radiographic-</a:t>
            </a:r>
            <a:r>
              <a:rPr lang="en-GB" sz="900" u="sng" dirty="0" err="1">
                <a:effectLst/>
                <a:latin typeface="Calibri" panose="020F0502020204030204" pitchFamily="34" charset="0"/>
                <a:cs typeface="Calibri" panose="020F0502020204030204" pitchFamily="34" charset="0"/>
              </a:rPr>
              <a:t>workfo</a:t>
            </a:r>
            <a:r>
              <a:rPr lang="en-GB" sz="900" u="sng" dirty="0">
                <a:effectLst/>
                <a:latin typeface="Calibri" panose="020F0502020204030204" pitchFamily="34" charset="0"/>
                <a:cs typeface="Calibri" panose="020F0502020204030204" pitchFamily="34" charset="0"/>
              </a:rPr>
              <a:t>-(2)</a:t>
            </a:r>
            <a:r>
              <a:rPr lang="en-GB" sz="900" dirty="0">
                <a:effectLst/>
                <a:latin typeface="Calibri" panose="020F0502020204030204" pitchFamily="34" charset="0"/>
                <a:cs typeface="Calibri" panose="020F0502020204030204" pitchFamily="34" charset="0"/>
              </a:rPr>
              <a:t>  [Accessed July 24, 2023].</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Society and College of Radiographers (2016). Census of the Radiotherapy Radiographic Workforce in the UK 2015,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/learning-advice/professional-body-guidance-and-publications/documents-and-publications/reports-and-surveys/census-of-the-radiotherapy-radiographic-</a:t>
            </a:r>
            <a:r>
              <a:rPr lang="en-GB" sz="900" u="sng" dirty="0" err="1">
                <a:effectLst/>
                <a:latin typeface="Calibri" panose="020F0502020204030204" pitchFamily="34" charset="0"/>
                <a:cs typeface="Calibri" panose="020F0502020204030204" pitchFamily="34" charset="0"/>
              </a:rPr>
              <a:t>workfo</a:t>
            </a:r>
            <a:r>
              <a:rPr lang="en-GB" sz="900" u="sng" dirty="0">
                <a:effectLst/>
                <a:latin typeface="Calibri" panose="020F0502020204030204" pitchFamily="34" charset="0"/>
                <a:cs typeface="Calibri" panose="020F0502020204030204" pitchFamily="34" charset="0"/>
              </a:rPr>
              <a:t>-(1) </a:t>
            </a:r>
            <a:r>
              <a:rPr lang="en-GB" sz="900" dirty="0">
                <a:effectLst/>
                <a:latin typeface="Calibri" panose="020F0502020204030204" pitchFamily="34" charset="0"/>
                <a:cs typeface="Calibri" panose="020F0502020204030204" pitchFamily="34" charset="0"/>
              </a:rPr>
              <a:t> [Accessed July 24, 2023].</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Society and College of Radiographers (2017). Census of the Radiotherapy Radiographic Workforce in the UK 2016,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/learning-advice/professional-body-guidance-and-publications/documents-and-publications/reports-and-surveys/census-of-the-radiotherapy-radiographic-workforce</a:t>
            </a:r>
            <a:r>
              <a:rPr lang="en-GB" sz="900" dirty="0">
                <a:effectLst/>
                <a:latin typeface="Calibri" panose="020F0502020204030204" pitchFamily="34" charset="0"/>
                <a:cs typeface="Calibri" panose="020F0502020204030204" pitchFamily="34" charset="0"/>
              </a:rPr>
              <a:t> [Accessed July 24, 2023].</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Society and College of Radiographers (2018). Radiotherapy Radiographic Workforce Census 2017,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/learning-advice/professional-body-guidance-and-publications/documents-and-publications/reports-and-surveys/radiotherapy-radiographic-workforce-census-2017</a:t>
            </a:r>
            <a:r>
              <a:rPr lang="en-GB" sz="900" dirty="0">
                <a:effectLst/>
                <a:latin typeface="Calibri" panose="020F0502020204030204" pitchFamily="34" charset="0"/>
                <a:cs typeface="Calibri" panose="020F0502020204030204" pitchFamily="34" charset="0"/>
              </a:rPr>
              <a:t> [Accessed July 24, 2023].</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The College of Radiographers (2019). Radiotherapy Radiographic Workforce UK Census 2018,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/learning-advice/professional-body-guidance-and-publications/documents-and-publications/reports-and-surveys/radiotherapy-radiographic-workforce-uk-census-2018</a:t>
            </a:r>
            <a:r>
              <a:rPr lang="en-GB" sz="900" dirty="0">
                <a:effectLst/>
                <a:latin typeface="Calibri" panose="020F0502020204030204" pitchFamily="34" charset="0"/>
                <a:cs typeface="Calibri" panose="020F0502020204030204" pitchFamily="34" charset="0"/>
              </a:rPr>
              <a:t> [Accessed July 24, 2023]. </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The College of Radiographers (2020). Radiotherapy Radiographic Workforce UK Census 2019,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/learning-advice/professional-body-guidance-and-publications/documents-and-publications/reports-and-surveys/radiotherapy-radiographic-workforce-uk-census-2019</a:t>
            </a:r>
            <a:r>
              <a:rPr lang="en-GB" sz="900" dirty="0">
                <a:effectLst/>
                <a:latin typeface="Calibri" panose="020F0502020204030204" pitchFamily="34" charset="0"/>
                <a:cs typeface="Calibri" panose="020F0502020204030204" pitchFamily="34" charset="0"/>
              </a:rPr>
              <a:t>  [Accessed July 24, 2023]. </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The College of Radiographers (2021). Radiotherapy Radiographic Workforce UK Census 2020,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/learning-advice/professional-body-guidance-and-publications/documents-and-publications/reports-and-surveys/radiotherapy-radiographic-workforce-</a:t>
            </a:r>
            <a:r>
              <a:rPr lang="en-GB" sz="900" u="sng" dirty="0" err="1">
                <a:effectLst/>
                <a:latin typeface="Calibri" panose="020F0502020204030204" pitchFamily="34" charset="0"/>
                <a:cs typeface="Calibri" panose="020F0502020204030204" pitchFamily="34" charset="0"/>
              </a:rPr>
              <a:t>uk</a:t>
            </a:r>
            <a:r>
              <a:rPr lang="en-GB" sz="900" u="sng" dirty="0">
                <a:effectLst/>
                <a:latin typeface="Calibri" panose="020F0502020204030204" pitchFamily="34" charset="0"/>
                <a:cs typeface="Calibri" panose="020F0502020204030204" pitchFamily="34" charset="0"/>
              </a:rPr>
              <a:t>-census-(1)</a:t>
            </a:r>
            <a:r>
              <a:rPr lang="en-GB" sz="900" dirty="0">
                <a:effectLst/>
                <a:latin typeface="Calibri" panose="020F0502020204030204" pitchFamily="34" charset="0"/>
                <a:cs typeface="Calibri" panose="020F0502020204030204" pitchFamily="34" charset="0"/>
              </a:rPr>
              <a:t>  [Accessed July 24, 2023].</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The College of Radiographers (2022). Radiotherapy Radiographic Workforce UK Census 2021, Available at: </a:t>
            </a:r>
            <a:r>
              <a:rPr lang="en-GB" sz="900" u="sng" dirty="0">
                <a:effectLst/>
                <a:latin typeface="Calibri" panose="020F0502020204030204" pitchFamily="34" charset="0"/>
                <a:cs typeface="Calibri" panose="020F0502020204030204" pitchFamily="34" charset="0"/>
              </a:rPr>
              <a:t>https://</a:t>
            </a:r>
            <a:r>
              <a:rPr lang="en-GB" sz="900" u="sng" dirty="0" err="1">
                <a:effectLst/>
                <a:latin typeface="Calibri" panose="020F0502020204030204" pitchFamily="34" charset="0"/>
                <a:cs typeface="Calibri" panose="020F0502020204030204" pitchFamily="34" charset="0"/>
              </a:rPr>
              <a:t>www.sor.org</a:t>
            </a:r>
            <a:r>
              <a:rPr lang="en-GB" sz="900" u="sng" dirty="0">
                <a:effectLst/>
                <a:latin typeface="Calibri" panose="020F0502020204030204" pitchFamily="34" charset="0"/>
                <a:cs typeface="Calibri" panose="020F0502020204030204" pitchFamily="34" charset="0"/>
              </a:rPr>
              <a:t>/learning-advice/professional-body-guidance-and-publications/documents-and-publications/reports-and-surveys/radiotherapy-radiographic-workforce-uk-census-2021</a:t>
            </a:r>
            <a:r>
              <a:rPr lang="en-GB" sz="900" dirty="0">
                <a:effectLst/>
                <a:latin typeface="Calibri" panose="020F0502020204030204" pitchFamily="34" charset="0"/>
                <a:cs typeface="Calibri" panose="020F0502020204030204" pitchFamily="34" charset="0"/>
              </a:rPr>
              <a:t> [Accessed July 24, 2023].</a:t>
            </a:r>
          </a:p>
        </p:txBody>
      </p:sp>
      <p:sp>
        <p:nvSpPr>
          <p:cNvPr id="2" name="Footer Placeholder 4">
            <a:extLst>
              <a:ext uri="{FF2B5EF4-FFF2-40B4-BE49-F238E27FC236}">
                <a16:creationId xmlns:a16="http://schemas.microsoft.com/office/drawing/2014/main" id="{424F28C5-F26C-8E12-2463-70BB8FE784EF}"/>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597506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B3697-93C6-B79E-D0F5-9A222BFFC069}"/>
              </a:ext>
            </a:extLst>
          </p:cNvPr>
          <p:cNvSpPr txBox="1"/>
          <p:nvPr/>
        </p:nvSpPr>
        <p:spPr>
          <a:xfrm>
            <a:off x="4426527" y="2275608"/>
            <a:ext cx="6719455" cy="2092881"/>
          </a:xfrm>
          <a:prstGeom prst="rect">
            <a:avLst/>
          </a:prstGeom>
          <a:noFill/>
        </p:spPr>
        <p:txBody>
          <a:bodyPr wrap="square" rtlCol="0">
            <a:spAutoFit/>
          </a:bodyPr>
          <a:lstStyle/>
          <a:p>
            <a:pPr algn="r"/>
            <a:r>
              <a:rPr lang="en-GB" sz="4000" dirty="0">
                <a:solidFill>
                  <a:schemeClr val="bg1"/>
                </a:solidFill>
                <a:effectLst/>
                <a:latin typeface="Calibri" panose="020F0502020204030204" pitchFamily="34" charset="0"/>
                <a:cs typeface="Calibri" panose="020F0502020204030204" pitchFamily="34" charset="0"/>
              </a:rPr>
              <a:t> Radiography Radiographic </a:t>
            </a:r>
          </a:p>
          <a:p>
            <a:pPr algn="r"/>
            <a:r>
              <a:rPr lang="en-GB" sz="4000" dirty="0">
                <a:solidFill>
                  <a:schemeClr val="bg1"/>
                </a:solidFill>
                <a:effectLst/>
                <a:latin typeface="Calibri" panose="020F0502020204030204" pitchFamily="34" charset="0"/>
                <a:cs typeface="Calibri" panose="020F0502020204030204" pitchFamily="34" charset="0"/>
              </a:rPr>
              <a:t>Workforce</a:t>
            </a:r>
            <a:r>
              <a:rPr lang="en-GB" sz="4000" i="1" dirty="0">
                <a:solidFill>
                  <a:schemeClr val="bg1"/>
                </a:solidFill>
                <a:effectLst/>
                <a:latin typeface="Calibri" panose="020F0502020204030204" pitchFamily="34" charset="0"/>
                <a:cs typeface="Calibri" panose="020F0502020204030204" pitchFamily="34" charset="0"/>
              </a:rPr>
              <a:t> </a:t>
            </a:r>
            <a:r>
              <a:rPr lang="en-GB" sz="4000" dirty="0">
                <a:solidFill>
                  <a:schemeClr val="bg1"/>
                </a:solidFill>
                <a:effectLst/>
                <a:latin typeface="Calibri" panose="020F0502020204030204" pitchFamily="34" charset="0"/>
                <a:cs typeface="Calibri" panose="020F0502020204030204" pitchFamily="34" charset="0"/>
              </a:rPr>
              <a:t>UK Census</a:t>
            </a:r>
          </a:p>
          <a:p>
            <a:pPr algn="r"/>
            <a:r>
              <a:rPr lang="en-GB" sz="3200" b="1" dirty="0">
                <a:solidFill>
                  <a:schemeClr val="bg1"/>
                </a:solidFill>
                <a:effectLst/>
                <a:latin typeface="Calibri" panose="020F0502020204030204" pitchFamily="34" charset="0"/>
                <a:cs typeface="Calibri" panose="020F0502020204030204" pitchFamily="34" charset="0"/>
              </a:rPr>
              <a:t>2022</a:t>
            </a:r>
            <a:endParaRPr lang="en-GB" sz="4000" b="1" dirty="0">
              <a:solidFill>
                <a:schemeClr val="bg1"/>
              </a:solidFill>
              <a:effectLst/>
              <a:latin typeface="Calibri" panose="020F0502020204030204" pitchFamily="34" charset="0"/>
              <a:cs typeface="Calibri" panose="020F0502020204030204" pitchFamily="34" charset="0"/>
            </a:endParaRPr>
          </a:p>
          <a:p>
            <a:endParaRPr lang="en-US" dirty="0"/>
          </a:p>
        </p:txBody>
      </p:sp>
      <p:sp>
        <p:nvSpPr>
          <p:cNvPr id="3" name="TextBox 2">
            <a:extLst>
              <a:ext uri="{FF2B5EF4-FFF2-40B4-BE49-F238E27FC236}">
                <a16:creationId xmlns:a16="http://schemas.microsoft.com/office/drawing/2014/main" id="{D71CC9D9-7292-86F9-E807-A2FDBB5D83DE}"/>
              </a:ext>
            </a:extLst>
          </p:cNvPr>
          <p:cNvSpPr txBox="1"/>
          <p:nvPr/>
        </p:nvSpPr>
        <p:spPr>
          <a:xfrm>
            <a:off x="6896100" y="4591678"/>
            <a:ext cx="4249882" cy="1015663"/>
          </a:xfrm>
          <a:prstGeom prst="rect">
            <a:avLst/>
          </a:prstGeom>
          <a:noFill/>
        </p:spPr>
        <p:txBody>
          <a:bodyPr wrap="square" rtlCol="0">
            <a:spAutoFit/>
          </a:bodyPr>
          <a:lstStyle/>
          <a:p>
            <a:pPr algn="r"/>
            <a:r>
              <a:rPr lang="en-GB" sz="1400" dirty="0">
                <a:solidFill>
                  <a:schemeClr val="bg1"/>
                </a:solidFill>
                <a:effectLst/>
                <a:latin typeface="Calibri" panose="020F0502020204030204" pitchFamily="34" charset="0"/>
                <a:cs typeface="Calibri" panose="020F0502020204030204" pitchFamily="34" charset="0"/>
              </a:rPr>
              <a:t>207 Providence Square, </a:t>
            </a:r>
          </a:p>
          <a:p>
            <a:pPr algn="r"/>
            <a:r>
              <a:rPr lang="en-GB" sz="1400" dirty="0">
                <a:solidFill>
                  <a:schemeClr val="bg1"/>
                </a:solidFill>
                <a:effectLst/>
                <a:latin typeface="Calibri" panose="020F0502020204030204" pitchFamily="34" charset="0"/>
                <a:cs typeface="Calibri" panose="020F0502020204030204" pitchFamily="34" charset="0"/>
              </a:rPr>
              <a:t>Mill Street, London SE1 2EW</a:t>
            </a:r>
          </a:p>
          <a:p>
            <a:pPr algn="r"/>
            <a:r>
              <a:rPr lang="en-GB" sz="1400" b="1" dirty="0" err="1">
                <a:solidFill>
                  <a:schemeClr val="bg1"/>
                </a:solidFill>
                <a:effectLst/>
                <a:latin typeface="Calibri" panose="020F0502020204030204" pitchFamily="34" charset="0"/>
                <a:cs typeface="Calibri" panose="020F0502020204030204" pitchFamily="34" charset="0"/>
              </a:rPr>
              <a:t>www.sor.org</a:t>
            </a:r>
            <a:endParaRPr lang="en-GB" sz="1400" dirty="0">
              <a:solidFill>
                <a:schemeClr val="bg1"/>
              </a:solidFill>
              <a:effectLst/>
              <a:latin typeface="Calibri" panose="020F0502020204030204" pitchFamily="34" charset="0"/>
              <a:cs typeface="Calibri" panose="020F0502020204030204" pitchFamily="34" charset="0"/>
            </a:endParaRPr>
          </a:p>
          <a:p>
            <a:endParaRPr lang="en-US" dirty="0"/>
          </a:p>
        </p:txBody>
      </p:sp>
      <p:pic>
        <p:nvPicPr>
          <p:cNvPr id="5" name="Picture 4" descr="A black and white logo&#10;&#10;Description automatically generated">
            <a:extLst>
              <a:ext uri="{FF2B5EF4-FFF2-40B4-BE49-F238E27FC236}">
                <a16:creationId xmlns:a16="http://schemas.microsoft.com/office/drawing/2014/main" id="{EE287B9F-5158-4C11-77F1-1BB9C1832B0F}"/>
              </a:ext>
            </a:extLst>
          </p:cNvPr>
          <p:cNvPicPr>
            <a:picLocks noChangeAspect="1"/>
          </p:cNvPicPr>
          <p:nvPr/>
        </p:nvPicPr>
        <p:blipFill>
          <a:blip r:embed="rId3"/>
          <a:stretch>
            <a:fillRect/>
          </a:stretch>
        </p:blipFill>
        <p:spPr>
          <a:xfrm>
            <a:off x="8229600" y="1184586"/>
            <a:ext cx="2801478" cy="950961"/>
          </a:xfrm>
          <a:prstGeom prst="rect">
            <a:avLst/>
          </a:prstGeom>
        </p:spPr>
      </p:pic>
    </p:spTree>
    <p:extLst>
      <p:ext uri="{BB962C8B-B14F-4D97-AF65-F5344CB8AC3E}">
        <p14:creationId xmlns:p14="http://schemas.microsoft.com/office/powerpoint/2010/main" val="45130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4</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2" y="737792"/>
            <a:ext cx="2743200" cy="57799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100" dirty="0">
                <a:effectLst/>
                <a:latin typeface="Calibri" panose="020F0502020204030204" pitchFamily="34" charset="0"/>
                <a:cs typeface="Calibri" panose="020F0502020204030204" pitchFamily="34" charset="0"/>
              </a:rPr>
              <a:t>The Society of Radiographers (</a:t>
            </a:r>
            <a:r>
              <a:rPr lang="en-GB" sz="1100" dirty="0" err="1">
                <a:effectLst/>
                <a:latin typeface="Calibri" panose="020F0502020204030204" pitchFamily="34" charset="0"/>
                <a:cs typeface="Calibri" panose="020F0502020204030204" pitchFamily="34" charset="0"/>
              </a:rPr>
              <a:t>SoR</a:t>
            </a:r>
            <a:r>
              <a:rPr lang="en-GB" sz="1100" dirty="0">
                <a:effectLst/>
                <a:latin typeface="Calibri" panose="020F0502020204030204" pitchFamily="34" charset="0"/>
                <a:cs typeface="Calibri" panose="020F0502020204030204" pitchFamily="34" charset="0"/>
              </a:rPr>
              <a:t>) conducted a comprehensive census of the radiotherapy radiographic workforce in the UK on 1 November 2022. This census specifically targeted radiotherapy providers in the NHS and other healthcare sectors across England, Northern Ireland, Scotland and Wales.</a:t>
            </a:r>
          </a:p>
          <a:p>
            <a:pPr>
              <a:lnSpc>
                <a:spcPct val="100000"/>
              </a:lnSpc>
            </a:pPr>
            <a:br>
              <a:rPr lang="en-GB" sz="900" b="0" dirty="0">
                <a:effectLst/>
                <a:latin typeface="Calibri" panose="020F0502020204030204" pitchFamily="34" charset="0"/>
                <a:cs typeface="Calibri" panose="020F0502020204030204" pitchFamily="34" charset="0"/>
              </a:rPr>
            </a:br>
            <a:r>
              <a:rPr lang="en-GB" sz="900" dirty="0">
                <a:effectLst/>
                <a:latin typeface="Calibri" panose="020F0502020204030204" pitchFamily="34" charset="0"/>
                <a:cs typeface="Calibri" panose="020F0502020204030204" pitchFamily="34" charset="0"/>
              </a:rPr>
              <a:t>The main objectives of the census were to determine the workforce's size, structure, nature and vacancy rate. This report presents a detailed analysis of the census results and offers a comparison with previous annual surveys conducted between 2012 and 2021 (see references).</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We wish to thank the service leads at the 62 radiotherapy providers who responded to the online questionnaire. This is a response rate of 89%. The data they supplied can provide important evidence to workforce planners, clinical boards, government departments, educators, commissioners and radiotherapy providers. </a:t>
            </a:r>
          </a:p>
          <a:p>
            <a:br>
              <a:rPr lang="en-GB" sz="900" dirty="0">
                <a:effectLst/>
                <a:latin typeface="Calibri" panose="020F0502020204030204" pitchFamily="34" charset="0"/>
                <a:cs typeface="Calibri" panose="020F0502020204030204" pitchFamily="34" charset="0"/>
              </a:rPr>
            </a:br>
            <a:endParaRPr lang="en-GB" sz="900" dirty="0">
              <a:effectLst/>
              <a:latin typeface="Calibri" panose="020F0502020204030204" pitchFamily="34" charset="0"/>
              <a:cs typeface="Calibri" panose="020F0502020204030204" pitchFamily="34" charset="0"/>
            </a:endParaRPr>
          </a:p>
          <a:p>
            <a:r>
              <a:rPr lang="en-GB" sz="900" dirty="0">
                <a:effectLst/>
                <a:latin typeface="Calibri" panose="020F0502020204030204" pitchFamily="34" charset="0"/>
                <a:cs typeface="Calibri" panose="020F0502020204030204" pitchFamily="34" charset="0"/>
              </a:rPr>
              <a:t>This census report also includes a snapshot of the therapeutic radiographer UK-wide staffing position on 1 June 2023 based on a survey of radiotherapy managers and data on patient activity from NHS Digital.</a:t>
            </a:r>
          </a:p>
          <a:p>
            <a:endParaRPr lang="en-GB" sz="900" b="0" dirty="0">
              <a:effectLst/>
              <a:latin typeface="Calibri" panose="020F0502020204030204" pitchFamily="34" charset="0"/>
              <a:cs typeface="Calibri" panose="020F0502020204030204" pitchFamily="34" charset="0"/>
            </a:endParaRPr>
          </a:p>
        </p:txBody>
      </p:sp>
      <p:sp>
        <p:nvSpPr>
          <p:cNvPr id="19" name="Title Placeholder 1">
            <a:extLst>
              <a:ext uri="{FF2B5EF4-FFF2-40B4-BE49-F238E27FC236}">
                <a16:creationId xmlns:a16="http://schemas.microsoft.com/office/drawing/2014/main" id="{B70CF3C2-E20C-CF31-672A-D76E820A2CEE}"/>
              </a:ext>
            </a:extLst>
          </p:cNvPr>
          <p:cNvSpPr txBox="1">
            <a:spLocks/>
          </p:cNvSpPr>
          <p:nvPr/>
        </p:nvSpPr>
        <p:spPr>
          <a:xfrm>
            <a:off x="732152" y="4944400"/>
            <a:ext cx="2654828" cy="6258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endParaRPr lang="en-GB" sz="700" dirty="0">
              <a:effectLst/>
              <a:latin typeface="Calibri" panose="020F0502020204030204" pitchFamily="34" charset="0"/>
              <a:cs typeface="Calibri" panose="020F0502020204030204" pitchFamily="34" charset="0"/>
            </a:endParaRPr>
          </a:p>
          <a:p>
            <a:r>
              <a:rPr lang="en-GB" sz="700" dirty="0">
                <a:effectLst/>
                <a:latin typeface="Calibri" panose="020F0502020204030204" pitchFamily="34" charset="0"/>
                <a:cs typeface="Calibri" panose="020F0502020204030204" pitchFamily="34" charset="0"/>
              </a:rPr>
              <a:t>President, Society and College of Radiographers</a:t>
            </a:r>
          </a:p>
          <a:p>
            <a:r>
              <a:rPr lang="en-GB" sz="900" b="1" dirty="0">
                <a:effectLst/>
                <a:latin typeface="Calibri" panose="020F0502020204030204" pitchFamily="34" charset="0"/>
                <a:cs typeface="Calibri" panose="020F0502020204030204" pitchFamily="34" charset="0"/>
              </a:rPr>
              <a:t>Dave </a:t>
            </a:r>
            <a:r>
              <a:rPr lang="en-GB" sz="900" b="1" dirty="0" err="1">
                <a:effectLst/>
                <a:latin typeface="Calibri" panose="020F0502020204030204" pitchFamily="34" charset="0"/>
                <a:cs typeface="Calibri" panose="020F0502020204030204" pitchFamily="34" charset="0"/>
              </a:rPr>
              <a:t>Pilborough</a:t>
            </a:r>
            <a:endParaRPr lang="en-GB" sz="90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812235" cy="12919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400" dirty="0">
                <a:effectLst/>
                <a:latin typeface="Calibri" panose="020F0502020204030204" pitchFamily="34" charset="0"/>
                <a:cs typeface="Calibri" panose="020F0502020204030204" pitchFamily="34" charset="0"/>
              </a:rPr>
              <a:t>Foreword</a:t>
            </a:r>
            <a:endParaRPr lang="en-US" dirty="0"/>
          </a:p>
        </p:txBody>
      </p:sp>
      <p:pic>
        <p:nvPicPr>
          <p:cNvPr id="26" name="Picture 25" descr="A blue and white sign with white letters&#10;&#10;Description automatically generated">
            <a:extLst>
              <a:ext uri="{FF2B5EF4-FFF2-40B4-BE49-F238E27FC236}">
                <a16:creationId xmlns:a16="http://schemas.microsoft.com/office/drawing/2014/main" id="{B652C9F3-02BF-BEC2-DF86-AEFF590D4365}"/>
              </a:ext>
            </a:extLst>
          </p:cNvPr>
          <p:cNvPicPr>
            <a:picLocks noChangeAspect="1"/>
          </p:cNvPicPr>
          <p:nvPr/>
        </p:nvPicPr>
        <p:blipFill rotWithShape="1">
          <a:blip r:embed="rId3"/>
          <a:srcRect t="5231"/>
          <a:stretch/>
        </p:blipFill>
        <p:spPr>
          <a:xfrm>
            <a:off x="793894" y="5347634"/>
            <a:ext cx="1473609" cy="519406"/>
          </a:xfrm>
          <a:prstGeom prst="rect">
            <a:avLst/>
          </a:prstGeom>
        </p:spPr>
      </p:pic>
      <p:pic>
        <p:nvPicPr>
          <p:cNvPr id="28" name="Picture 27" descr="A person in a suit and tie&#10;&#10;Description automatically generated">
            <a:extLst>
              <a:ext uri="{FF2B5EF4-FFF2-40B4-BE49-F238E27FC236}">
                <a16:creationId xmlns:a16="http://schemas.microsoft.com/office/drawing/2014/main" id="{8846D909-1148-4BE6-CF22-BA941715CE9D}"/>
              </a:ext>
            </a:extLst>
          </p:cNvPr>
          <p:cNvPicPr>
            <a:picLocks noChangeAspect="1"/>
          </p:cNvPicPr>
          <p:nvPr/>
        </p:nvPicPr>
        <p:blipFill rotWithShape="1">
          <a:blip r:embed="rId4"/>
          <a:srcRect l="17623" t="734" r="14080" b="-734"/>
          <a:stretch/>
        </p:blipFill>
        <p:spPr>
          <a:xfrm>
            <a:off x="3794609" y="737792"/>
            <a:ext cx="2450321" cy="2391757"/>
          </a:xfrm>
          <a:prstGeom prst="rect">
            <a:avLst/>
          </a:prstGeom>
        </p:spPr>
      </p:pic>
      <p:sp>
        <p:nvSpPr>
          <p:cNvPr id="2" name="Footer Placeholder 4">
            <a:extLst>
              <a:ext uri="{FF2B5EF4-FFF2-40B4-BE49-F238E27FC236}">
                <a16:creationId xmlns:a16="http://schemas.microsoft.com/office/drawing/2014/main" id="{E7D222B0-520F-7EE2-630D-E20462F03665}"/>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884264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5</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1" y="737791"/>
            <a:ext cx="7829955" cy="73116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100" b="1" dirty="0">
                <a:effectLst/>
                <a:latin typeface="Helvetica Neue" panose="02000503000000020004" pitchFamily="2" charset="0"/>
              </a:rPr>
              <a:t>These are the</a:t>
            </a:r>
            <a:r>
              <a:rPr lang="en-GB" sz="1100" dirty="0">
                <a:latin typeface="Helvetica Neue Roman" panose="02000503000000020004" pitchFamily="2" charset="0"/>
              </a:rPr>
              <a:t> </a:t>
            </a:r>
            <a:r>
              <a:rPr lang="en-GB" sz="1100" b="1" dirty="0">
                <a:effectLst/>
                <a:latin typeface="Helvetica Neue" panose="02000503000000020004" pitchFamily="2" charset="0"/>
              </a:rPr>
              <a:t>main</a:t>
            </a:r>
            <a:r>
              <a:rPr lang="en-GB" sz="1100" dirty="0">
                <a:latin typeface="Helvetica Neue Roman" panose="02000503000000020004" pitchFamily="2" charset="0"/>
              </a:rPr>
              <a:t> </a:t>
            </a:r>
            <a:r>
              <a:rPr lang="en-GB" sz="1100" b="1" dirty="0">
                <a:effectLst/>
                <a:latin typeface="Helvetica Neue" panose="02000503000000020004" pitchFamily="2" charset="0"/>
              </a:rPr>
              <a:t>findings:</a:t>
            </a:r>
          </a:p>
          <a:p>
            <a:endParaRPr lang="en-GB" sz="1100" b="1" dirty="0">
              <a:effectLst/>
              <a:latin typeface="Helvetica Neue" panose="02000503000000020004" pitchFamily="2" charset="0"/>
            </a:endParaRPr>
          </a:p>
          <a:p>
            <a:endParaRPr lang="en-GB" sz="1100" dirty="0">
              <a:effectLst/>
              <a:latin typeface="Helvetica Neue Roman" panose="02000503000000020004" pitchFamily="2"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total NHS radiotherapy radiographic workforce is 3902.9 whole time equivalent (WTE) comprising 3746.1 WTE therapeutic radiographers and 156.89 WTE assistant practitioners, trainee assistant practitioners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(APs/TAPs) and clinical support workers.</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NHS radiotherapy radiographic workforce grew by 36.85% between 2012 and 2022.</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current vacancy rate for the NHS radiotherapy radiographic workforce is 10% with 395.27 WTE radiotherapy radiographic positions vacant. This is the highest recorded vacancy rate since we began collecting data in this format in 2012. The rate has grown from 6.1% in 2018 to 10% in 2022.</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current vacancy rate for NHS therapeutic radiographers is 9.7% and for associated Assistant Practitioners’ s/Trainee Assistant Practitioner’s and clinical support workers it is 15.1%.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NHS current vacancy rate varies by UK country: England 10.23%, Northern Ireland 6.22%, Scotland 8.10% and Wales 12.29%.</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Thames Valley / Wessex network has the highest current vacancy rate of the English NHS radiotherapy network partnerships at 17.20%.</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three-month vacancy rate for the NHS radiotherapy radiographic workforce is 6.17%. This is an increase from the 2021 census three-month vacancy rate which was 5.5%.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84% of the NHS radiotherapy radiographic workforce is employed in Agenda for Change (</a:t>
            </a:r>
            <a:r>
              <a:rPr lang="en-GB" sz="1000" dirty="0" err="1">
                <a:effectLst/>
                <a:latin typeface="Calibri" panose="020F0502020204030204" pitchFamily="34" charset="0"/>
                <a:cs typeface="Calibri" panose="020F0502020204030204" pitchFamily="34" charset="0"/>
              </a:rPr>
              <a:t>AfC</a:t>
            </a:r>
            <a:r>
              <a:rPr lang="en-GB" sz="1000" dirty="0">
                <a:effectLst/>
                <a:latin typeface="Calibri" panose="020F0502020204030204" pitchFamily="34" charset="0"/>
                <a:cs typeface="Calibri" panose="020F0502020204030204" pitchFamily="34" charset="0"/>
              </a:rPr>
              <a:t>) bands 5 to 7.</a:t>
            </a:r>
          </a:p>
          <a:p>
            <a:endParaRPr lang="en-GB" sz="900" b="0" dirty="0">
              <a:effectLst/>
              <a:latin typeface="Calibri" panose="020F0502020204030204" pitchFamily="34" charset="0"/>
              <a:cs typeface="Calibri" panose="020F0502020204030204" pitchFamily="34" charset="0"/>
            </a:endParaRPr>
          </a:p>
        </p:txBody>
      </p: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812235" cy="12919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100" b="1" dirty="0">
                <a:effectLst/>
                <a:latin typeface="Calibri" panose="020F0502020204030204" pitchFamily="34" charset="0"/>
                <a:cs typeface="Calibri" panose="020F0502020204030204" pitchFamily="34" charset="0"/>
              </a:rPr>
              <a:t>1</a:t>
            </a:r>
            <a:endParaRPr lang="en-GB" sz="2100" dirty="0">
              <a:effectLst/>
              <a:latin typeface="Calibri" panose="020F0502020204030204" pitchFamily="34" charset="0"/>
              <a:cs typeface="Calibri" panose="020F0502020204030204" pitchFamily="34" charset="0"/>
            </a:endParaRPr>
          </a:p>
          <a:p>
            <a:r>
              <a:rPr lang="en-GB" sz="2100" dirty="0">
                <a:effectLst/>
                <a:latin typeface="Calibri" panose="020F0502020204030204" pitchFamily="34" charset="0"/>
                <a:cs typeface="Calibri" panose="020F0502020204030204" pitchFamily="34" charset="0"/>
              </a:rPr>
              <a:t>Executive</a:t>
            </a:r>
          </a:p>
          <a:p>
            <a:r>
              <a:rPr lang="en-GB" sz="2100" dirty="0">
                <a:effectLst/>
                <a:latin typeface="Calibri" panose="020F0502020204030204" pitchFamily="34" charset="0"/>
                <a:cs typeface="Calibri" panose="020F0502020204030204" pitchFamily="34" charset="0"/>
              </a:rPr>
              <a:t>Summary</a:t>
            </a:r>
          </a:p>
          <a:p>
            <a:endParaRPr lang="en-US" dirty="0"/>
          </a:p>
        </p:txBody>
      </p:sp>
      <p:sp>
        <p:nvSpPr>
          <p:cNvPr id="3" name="Text Placeholder 2">
            <a:extLst>
              <a:ext uri="{FF2B5EF4-FFF2-40B4-BE49-F238E27FC236}">
                <a16:creationId xmlns:a16="http://schemas.microsoft.com/office/drawing/2014/main" id="{3C1E353C-3B5D-B5FB-EB8D-CD1F4F769FBF}"/>
              </a:ext>
            </a:extLst>
          </p:cNvPr>
          <p:cNvSpPr txBox="1">
            <a:spLocks/>
          </p:cNvSpPr>
          <p:nvPr/>
        </p:nvSpPr>
        <p:spPr>
          <a:xfrm>
            <a:off x="9849678" y="1691356"/>
            <a:ext cx="1610172" cy="4767984"/>
          </a:xfrm>
          <a:prstGeom prst="rect">
            <a:avLst/>
          </a:prstGeom>
        </p:spPr>
        <p:txBody>
          <a:bodyPr vert="horz" lIns="91440" tIns="45720" rIns="91440" bIns="45720" rtlCol="0">
            <a:normAutofit/>
          </a:bodyP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effectLst/>
                <a:latin typeface="Calibri" panose="020F0502020204030204" pitchFamily="34" charset="0"/>
                <a:cs typeface="Calibri" panose="020F0502020204030204" pitchFamily="34" charset="0"/>
              </a:rPr>
              <a:t>The following bullet points highlight the main findings </a:t>
            </a:r>
          </a:p>
          <a:p>
            <a:r>
              <a:rPr lang="en-GB" sz="900" dirty="0">
                <a:effectLst/>
                <a:latin typeface="Calibri" panose="020F0502020204030204" pitchFamily="34" charset="0"/>
                <a:cs typeface="Calibri" panose="020F0502020204030204" pitchFamily="34" charset="0"/>
              </a:rPr>
              <a:t>for this census: </a:t>
            </a:r>
          </a:p>
          <a:p>
            <a:endParaRPr lang="en-GB" sz="900" dirty="0">
              <a:latin typeface="Calibri" panose="020F0502020204030204" pitchFamily="34" charset="0"/>
              <a:cs typeface="Calibri" panose="020F0502020204030204" pitchFamily="34" charset="0"/>
            </a:endParaRPr>
          </a:p>
          <a:p>
            <a:endParaRPr lang="en-US" dirty="0"/>
          </a:p>
        </p:txBody>
      </p:sp>
      <p:sp>
        <p:nvSpPr>
          <p:cNvPr id="2" name="Title Placeholder 1">
            <a:extLst>
              <a:ext uri="{FF2B5EF4-FFF2-40B4-BE49-F238E27FC236}">
                <a16:creationId xmlns:a16="http://schemas.microsoft.com/office/drawing/2014/main" id="{F007A2AA-22BE-FCBA-4259-F582D5DFB5A9}"/>
              </a:ext>
            </a:extLst>
          </p:cNvPr>
          <p:cNvSpPr txBox="1">
            <a:spLocks/>
          </p:cNvSpPr>
          <p:nvPr/>
        </p:nvSpPr>
        <p:spPr>
          <a:xfrm>
            <a:off x="9849677" y="2360122"/>
            <a:ext cx="1812235" cy="12919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100" b="1" dirty="0">
                <a:effectLst/>
                <a:latin typeface="Calibri" panose="020F0502020204030204" pitchFamily="34" charset="0"/>
                <a:cs typeface="Calibri" panose="020F0502020204030204" pitchFamily="34" charset="0"/>
              </a:rPr>
              <a:t>1.1</a:t>
            </a:r>
            <a:endParaRPr lang="en-GB" sz="2100" dirty="0">
              <a:effectLst/>
              <a:latin typeface="Calibri" panose="020F0502020204030204" pitchFamily="34" charset="0"/>
              <a:cs typeface="Calibri" panose="020F0502020204030204" pitchFamily="34" charset="0"/>
            </a:endParaRPr>
          </a:p>
          <a:p>
            <a:r>
              <a:rPr lang="en-GB" sz="2100" dirty="0">
                <a:effectLst/>
                <a:latin typeface="Calibri" panose="020F0502020204030204" pitchFamily="34" charset="0"/>
                <a:cs typeface="Calibri" panose="020F0502020204030204" pitchFamily="34" charset="0"/>
              </a:rPr>
              <a:t>NHS findings </a:t>
            </a:r>
          </a:p>
          <a:p>
            <a:endParaRPr lang="en-US" dirty="0"/>
          </a:p>
        </p:txBody>
      </p:sp>
      <p:sp>
        <p:nvSpPr>
          <p:cNvPr id="5" name="Footer Placeholder 4">
            <a:extLst>
              <a:ext uri="{FF2B5EF4-FFF2-40B4-BE49-F238E27FC236}">
                <a16:creationId xmlns:a16="http://schemas.microsoft.com/office/drawing/2014/main" id="{1F170BD3-E65C-BD02-702C-B1A85E71CEED}"/>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5260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6</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2"/>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1" y="737792"/>
            <a:ext cx="7829955" cy="53683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average ratio of the number of staff in post WTE to the number of staff headcount 0.91 in the NHS. This number gives an indication of the numbers of staff who don’t work full-time and can help in workforce planning.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There are 287 job titles in use in radiotherapy providers in the UK for the radiotherapy radiographic workforce.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percentage of the radiotherapy radiographic workforce (headcount) on long-term leave is 3.7% comprising 0.2% on a career break, 1.9% on non-Covid-19-related long-term sickness absence, 0.2% on Covid-19-related long-term sickness absence and 1.4% on parental leave.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1.1% of the radiotherapy radiographic workforce is due to retire in the coming year, 0.9% in the subsequent year and 2.9% in the following three years.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 radiotherapy radiographic workforce annual turnover is 7.6% by headcount. The highest turnover rate of 20.18% is seen at </a:t>
            </a:r>
            <a:r>
              <a:rPr lang="en-GB" sz="1000" dirty="0" err="1">
                <a:effectLst/>
                <a:latin typeface="Calibri" panose="020F0502020204030204" pitchFamily="34" charset="0"/>
                <a:cs typeface="Calibri" panose="020F0502020204030204" pitchFamily="34" charset="0"/>
              </a:rPr>
              <a:t>AfC</a:t>
            </a:r>
            <a:r>
              <a:rPr lang="en-GB" sz="1000" dirty="0">
                <a:effectLst/>
                <a:latin typeface="Calibri" panose="020F0502020204030204" pitchFamily="34" charset="0"/>
                <a:cs typeface="Calibri" panose="020F0502020204030204" pitchFamily="34" charset="0"/>
              </a:rPr>
              <a:t> band 5. A high turnover puts indirect pressure on resources by increasing the need for recruitment activities and induction training.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Respondents have recruited 1.6% of their headcount internationally over the past year and intend to recruit a further 1.1% in the coming year.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Twelve (19%) of the 62 respondents to the return to practice question supported a return to practice radiographer in the year up to the census date.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Currently; 22 (35%) of the 62 respondents reported having staff in an apprenticeship opportunity in the year up to the census date. The data shows the </a:t>
            </a:r>
            <a:r>
              <a:rPr lang="en-GB" sz="1000" dirty="0" err="1">
                <a:effectLst/>
                <a:latin typeface="Calibri" panose="020F0502020204030204" pitchFamily="34" charset="0"/>
                <a:cs typeface="Calibri" panose="020F0502020204030204" pitchFamily="34" charset="0"/>
              </a:rPr>
              <a:t>AfC</a:t>
            </a:r>
            <a:r>
              <a:rPr lang="en-GB" sz="1000" dirty="0">
                <a:effectLst/>
                <a:latin typeface="Calibri" panose="020F0502020204030204" pitchFamily="34" charset="0"/>
                <a:cs typeface="Calibri" panose="020F0502020204030204" pitchFamily="34" charset="0"/>
              </a:rPr>
              <a:t> band with the highest percentage of apprenticeships roles are within Band 3 and Band 7 at 20%.</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As of the census date, 40% of respondents are using agency therapeutic radiographers. This compares with 33% in the 2021 edition of the census and 36% in the 2020 edition. </a:t>
            </a:r>
          </a:p>
          <a:p>
            <a:endParaRPr lang="en-GB" sz="1000" dirty="0">
              <a:effectLst/>
              <a:latin typeface="Calibri" panose="020F0502020204030204" pitchFamily="34" charset="0"/>
              <a:cs typeface="Calibri" panose="020F0502020204030204" pitchFamily="34" charset="0"/>
            </a:endParaRPr>
          </a:p>
          <a:p>
            <a:pPr marL="171450" indent="-171450">
              <a:buFont typeface="Wingdings" pitchFamily="2" charset="2"/>
              <a:buChar char="Ø"/>
            </a:pPr>
            <a:r>
              <a:rPr lang="en-GB" sz="1000" dirty="0">
                <a:effectLst/>
                <a:latin typeface="Calibri" panose="020F0502020204030204" pitchFamily="34" charset="0"/>
                <a:cs typeface="Calibri" panose="020F0502020204030204" pitchFamily="34" charset="0"/>
              </a:rPr>
              <a:t>There are 75.6 therapeutic radiographers (headcount) working in dosimetry in the 61 providers who responded to this question. These numbers represent those working within the budgetary control of the radiotherapy service manager. In addition, 93 therapeutic radiographers are reported to work in cancer services (such as research) outside the budgetary control of the radiotherapy service manager (and are therefore unlikely to be included in data elsewhere in this report).</a:t>
            </a:r>
          </a:p>
          <a:p>
            <a:pPr marL="171450" indent="-171450">
              <a:buFont typeface="Wingdings" pitchFamily="2" charset="2"/>
              <a:buChar char="Ø"/>
            </a:pPr>
            <a:endParaRPr lang="en-GB" sz="1000" b="0" dirty="0">
              <a:solidFill>
                <a:srgbClr val="FFFFFF"/>
              </a:solidFill>
              <a:effectLst/>
              <a:latin typeface="Calibri" panose="020F0502020204030204" pitchFamily="34" charset="0"/>
              <a:cs typeface="Calibri" panose="020F0502020204030204" pitchFamily="34" charset="0"/>
            </a:endParaRPr>
          </a:p>
          <a:p>
            <a:pPr marL="171450" indent="-171450">
              <a:buFont typeface="Wingdings" pitchFamily="2" charset="2"/>
              <a:buChar char="Ø"/>
            </a:pPr>
            <a:endParaRPr lang="en-GB" sz="1000" b="0" dirty="0">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3" name="Title Placeholder 1">
            <a:extLst>
              <a:ext uri="{FF2B5EF4-FFF2-40B4-BE49-F238E27FC236}">
                <a16:creationId xmlns:a16="http://schemas.microsoft.com/office/drawing/2014/main" id="{B6B58579-BF3B-D72B-3D8B-4D9469AF5CF2}"/>
              </a:ext>
            </a:extLst>
          </p:cNvPr>
          <p:cNvSpPr txBox="1">
            <a:spLocks/>
          </p:cNvSpPr>
          <p:nvPr/>
        </p:nvSpPr>
        <p:spPr>
          <a:xfrm>
            <a:off x="9849676" y="624121"/>
            <a:ext cx="2153129" cy="356025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100" b="1" dirty="0">
                <a:effectLst/>
                <a:latin typeface="Calibri" panose="020F0502020204030204" pitchFamily="34" charset="0"/>
                <a:cs typeface="Calibri" panose="020F0502020204030204" pitchFamily="34" charset="0"/>
              </a:rPr>
              <a:t>1.2</a:t>
            </a:r>
            <a:endParaRPr lang="en-GB" sz="2100" dirty="0">
              <a:effectLst/>
              <a:latin typeface="Calibri" panose="020F0502020204030204" pitchFamily="34" charset="0"/>
              <a:cs typeface="Calibri" panose="020F0502020204030204" pitchFamily="34" charset="0"/>
            </a:endParaRPr>
          </a:p>
          <a:p>
            <a:r>
              <a:rPr lang="en-GB" sz="2100" dirty="0">
                <a:effectLst/>
                <a:latin typeface="Calibri" panose="020F0502020204030204" pitchFamily="34" charset="0"/>
                <a:cs typeface="Calibri" panose="020F0502020204030204" pitchFamily="34" charset="0"/>
              </a:rPr>
              <a:t>Findings including both NHS and non-NHS radiotherapy providers </a:t>
            </a:r>
          </a:p>
          <a:p>
            <a:endParaRPr lang="en-US" dirty="0"/>
          </a:p>
        </p:txBody>
      </p:sp>
      <p:sp>
        <p:nvSpPr>
          <p:cNvPr id="5" name="Footer Placeholder 4">
            <a:extLst>
              <a:ext uri="{FF2B5EF4-FFF2-40B4-BE49-F238E27FC236}">
                <a16:creationId xmlns:a16="http://schemas.microsoft.com/office/drawing/2014/main" id="{1525F777-5D89-7812-0A06-FC0F41C42798}"/>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8300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7</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3"/>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2" y="466289"/>
            <a:ext cx="2743200" cy="59588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nSpc>
                <a:spcPct val="110000"/>
              </a:lnSpc>
            </a:pPr>
            <a:r>
              <a:rPr lang="en-GB" sz="900" b="0" dirty="0">
                <a:effectLst/>
                <a:latin typeface="Calibri" panose="020F0502020204030204" pitchFamily="34" charset="0"/>
                <a:cs typeface="Calibri" panose="020F0502020204030204" pitchFamily="34" charset="0"/>
              </a:rPr>
              <a:t>The data to produce the snapshot of therapeutic radiographer staffing covered in this section has been collated and analysed by Carol Scott, radiotherapy services manager at Oxford University Hospitals NHS Foundation Trust. </a:t>
            </a:r>
          </a:p>
          <a:p>
            <a:pPr>
              <a:lnSpc>
                <a:spcPct val="110000"/>
              </a:lnSpc>
            </a:pPr>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The Therapeutic Radiographer workforce, the only staff group legally registered to deliver radiotherapy in the UK, continues to be under considerable strain due to increasing workload, increasing complexity of treatments being planned and delivered and high staff vacancy rates. </a:t>
            </a:r>
          </a:p>
          <a:p>
            <a:pPr>
              <a:lnSpc>
                <a:spcPct val="110000"/>
              </a:lnSpc>
            </a:pPr>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Staff shortages are affecting the ability of departments to use all their available planning and treatment equipment capacity. This has an impact on the timeliness of delivering patient care, the patient experience and the morale of those staff currently in post.</a:t>
            </a:r>
          </a:p>
          <a:p>
            <a:pPr>
              <a:lnSpc>
                <a:spcPct val="110000"/>
              </a:lnSpc>
            </a:pPr>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The graph in Figure 1 shows the actual UK-wide numbers of new patient episodes of radiotherapy between January 2018 and May 2023, as reported on NHS Digital’s National Disease Registration Service (NDRS) CancerStats2 data tool, with an estimate for the full-year effect in 2023 based on activity from January to May 2023. There was a brief period of reduced referrals due to Covid-19 in the first financial quarter of 2020/21, but activity levels soon recovered and then increased in 2021 and 2022. In each of the years 2021 and 2022 activity increased by around 7.5% on the previous year. Between 2019 and the end of 2022 there has been a 9.6% overall increase in the numbers of new episodes of treatment. This increase puts increasing pressure on the planning elements of the radiotherapy pathway.</a:t>
            </a:r>
          </a:p>
        </p:txBody>
      </p:sp>
      <p:sp>
        <p:nvSpPr>
          <p:cNvPr id="24" name="Title Placeholder 1">
            <a:extLst>
              <a:ext uri="{FF2B5EF4-FFF2-40B4-BE49-F238E27FC236}">
                <a16:creationId xmlns:a16="http://schemas.microsoft.com/office/drawing/2014/main" id="{38C1EA17-920E-11AE-77F3-88D9FA4E8698}"/>
              </a:ext>
            </a:extLst>
          </p:cNvPr>
          <p:cNvSpPr txBox="1">
            <a:spLocks/>
          </p:cNvSpPr>
          <p:nvPr/>
        </p:nvSpPr>
        <p:spPr>
          <a:xfrm>
            <a:off x="9849677" y="624121"/>
            <a:ext cx="1812235" cy="280487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2000" b="1" dirty="0">
                <a:effectLst/>
                <a:latin typeface="Calibri" panose="020F0502020204030204" pitchFamily="34" charset="0"/>
                <a:cs typeface="Calibri" panose="020F0502020204030204" pitchFamily="34" charset="0"/>
              </a:rPr>
              <a:t>2</a:t>
            </a:r>
            <a:endParaRPr lang="en-GB" sz="2000" dirty="0">
              <a:effectLst/>
              <a:latin typeface="Calibri" panose="020F0502020204030204" pitchFamily="34" charset="0"/>
              <a:cs typeface="Calibri" panose="020F0502020204030204" pitchFamily="34" charset="0"/>
            </a:endParaRPr>
          </a:p>
          <a:p>
            <a:r>
              <a:rPr lang="en-GB" sz="2100" dirty="0">
                <a:effectLst/>
                <a:latin typeface="Calibri" panose="020F0502020204030204" pitchFamily="34" charset="0"/>
                <a:cs typeface="Calibri" panose="020F0502020204030204" pitchFamily="34" charset="0"/>
              </a:rPr>
              <a:t>Therapeutic Radiographer UK-wide staffing position on 1 June 2023</a:t>
            </a:r>
          </a:p>
          <a:p>
            <a:br>
              <a:rPr lang="en-GB" sz="2000" dirty="0">
                <a:effectLst/>
                <a:latin typeface="Helvetica Neue Roman" panose="02000503000000020004" pitchFamily="2" charset="0"/>
              </a:rPr>
            </a:br>
            <a:endParaRPr lang="en-GB" sz="2000" dirty="0">
              <a:effectLst/>
              <a:latin typeface="Helvetica Neue Roman" panose="02000503000000020004" pitchFamily="2" charset="0"/>
            </a:endParaRPr>
          </a:p>
          <a:p>
            <a:endParaRPr lang="en-GB" sz="2000" dirty="0">
              <a:effectLst/>
              <a:latin typeface="Calibri" panose="020F0502020204030204" pitchFamily="34" charset="0"/>
              <a:cs typeface="Calibri" panose="020F0502020204030204" pitchFamily="34" charset="0"/>
            </a:endParaRPr>
          </a:p>
        </p:txBody>
      </p:sp>
      <p:sp>
        <p:nvSpPr>
          <p:cNvPr id="2" name="Title Placeholder 1">
            <a:extLst>
              <a:ext uri="{FF2B5EF4-FFF2-40B4-BE49-F238E27FC236}">
                <a16:creationId xmlns:a16="http://schemas.microsoft.com/office/drawing/2014/main" id="{0568A459-0AC1-96C8-578B-2DDD6B556E2B}"/>
              </a:ext>
            </a:extLst>
          </p:cNvPr>
          <p:cNvSpPr txBox="1">
            <a:spLocks/>
          </p:cNvSpPr>
          <p:nvPr/>
        </p:nvSpPr>
        <p:spPr>
          <a:xfrm>
            <a:off x="3616171" y="2599360"/>
            <a:ext cx="2743200" cy="3771797"/>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nSpc>
                <a:spcPct val="120000"/>
              </a:lnSpc>
            </a:pPr>
            <a:r>
              <a:rPr lang="en-GB" sz="1300" b="0" dirty="0">
                <a:effectLst/>
                <a:latin typeface="Calibri" panose="020F0502020204030204" pitchFamily="34" charset="0"/>
                <a:cs typeface="Calibri" panose="020F0502020204030204" pitchFamily="34" charset="0"/>
              </a:rPr>
              <a:t>In 2020 research evidence showed that the UK could safely adopt hypofractionation for some breast cancer treatments, meaning a higher dose of radiation is delivered per treatment session, so patients can complete their course of radiotherapy much faster. Approximately 60% of all breast cancer radiotherapy is now safely delivered in five attendances for treatment compared with the previous standard practice of 15 attendances. The increasing introduction of hypofractionation regimes, as more research evidence is published, is often cited as having a significant benefit for managing demand for radiotherapy treatment.</a:t>
            </a:r>
          </a:p>
          <a:p>
            <a:pPr>
              <a:lnSpc>
                <a:spcPct val="120000"/>
              </a:lnSpc>
            </a:pPr>
            <a:endParaRPr lang="en-GB" sz="1300" b="0" dirty="0">
              <a:effectLst/>
              <a:latin typeface="Calibri" panose="020F0502020204030204" pitchFamily="34" charset="0"/>
              <a:cs typeface="Calibri" panose="020F0502020204030204" pitchFamily="34" charset="0"/>
            </a:endParaRPr>
          </a:p>
          <a:p>
            <a:pPr>
              <a:lnSpc>
                <a:spcPct val="120000"/>
              </a:lnSpc>
            </a:pPr>
            <a:r>
              <a:rPr lang="en-GB" sz="1300" b="0" dirty="0">
                <a:effectLst/>
                <a:latin typeface="Calibri" panose="020F0502020204030204" pitchFamily="34" charset="0"/>
                <a:cs typeface="Calibri" panose="020F0502020204030204" pitchFamily="34" charset="0"/>
              </a:rPr>
              <a:t>As Figure 1 shows, the number of patients being referred for radiotherapy continues to increase, meaning that the benefits of hypofractionation schedules on demand are temporary and only available for a short period. In about the time it takes to train a therapeutic radiographer, the number of attendances for treatment are back to previous levels. </a:t>
            </a:r>
          </a:p>
          <a:p>
            <a:pPr>
              <a:lnSpc>
                <a:spcPct val="120000"/>
              </a:lnSpc>
            </a:pPr>
            <a:r>
              <a:rPr lang="en-GB" sz="1300" b="0" dirty="0">
                <a:effectLst/>
                <a:latin typeface="Calibri" panose="020F0502020204030204" pitchFamily="34" charset="0"/>
                <a:cs typeface="Calibri" panose="020F0502020204030204" pitchFamily="34" charset="0"/>
              </a:rPr>
              <a:t>Moving staff resources from the treatment to the planning part of the pathway to cope with increasing numbers of referrals is therefore not possible if activity levels are to be maintained to meet demand.</a:t>
            </a:r>
          </a:p>
          <a:p>
            <a:pPr>
              <a:lnSpc>
                <a:spcPct val="110000"/>
              </a:lnSpc>
            </a:pPr>
            <a:endParaRPr lang="en-GB" sz="900" b="0" dirty="0">
              <a:effectLst/>
              <a:latin typeface="Calibri" panose="020F0502020204030204" pitchFamily="34" charset="0"/>
              <a:cs typeface="Calibri" panose="020F0502020204030204" pitchFamily="34" charset="0"/>
            </a:endParaRPr>
          </a:p>
        </p:txBody>
      </p:sp>
      <p:sp>
        <p:nvSpPr>
          <p:cNvPr id="3" name="Title Placeholder 1">
            <a:extLst>
              <a:ext uri="{FF2B5EF4-FFF2-40B4-BE49-F238E27FC236}">
                <a16:creationId xmlns:a16="http://schemas.microsoft.com/office/drawing/2014/main" id="{6245BFB3-4D34-222A-A4C9-3FEBBAFBC589}"/>
              </a:ext>
            </a:extLst>
          </p:cNvPr>
          <p:cNvSpPr txBox="1">
            <a:spLocks/>
          </p:cNvSpPr>
          <p:nvPr/>
        </p:nvSpPr>
        <p:spPr>
          <a:xfrm>
            <a:off x="6458762" y="2599359"/>
            <a:ext cx="2743200" cy="32998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nSpc>
                <a:spcPct val="100000"/>
              </a:lnSpc>
            </a:pPr>
            <a:r>
              <a:rPr lang="en-GB" sz="900" b="0" dirty="0">
                <a:effectLst/>
                <a:latin typeface="Calibri" panose="020F0502020204030204" pitchFamily="34" charset="0"/>
                <a:cs typeface="Calibri" panose="020F0502020204030204" pitchFamily="34" charset="0"/>
              </a:rPr>
              <a:t>This is demonstrated in the graph in Figure 2, which shows the actual numbers of treatment delivered, as reported to CancerStats2, between 2018 and 2022 and the estimated numbers for 2023. </a:t>
            </a:r>
          </a:p>
          <a:p>
            <a:pPr>
              <a:lnSpc>
                <a:spcPct val="100000"/>
              </a:lnSpc>
            </a:pPr>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2023 data is based on activity reported to CancerStats2 from January to March 2023 inclusive, before industrial action in the NHS began to impact on cancer treatment activity, both surgical and non-surgical. This overall slowdown in activity in 2023 is published in cancer waiting time data by NHS England (NHSE) and the three devolved nations.</a:t>
            </a:r>
          </a:p>
          <a:p>
            <a:br>
              <a:rPr lang="en-GB" sz="900" b="0" dirty="0">
                <a:effectLst/>
                <a:latin typeface="Calibri" panose="020F0502020204030204" pitchFamily="34" charset="0"/>
                <a:cs typeface="Calibri" panose="020F0502020204030204" pitchFamily="34" charset="0"/>
              </a:rPr>
            </a:br>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4" name="Title Placeholder 1">
            <a:extLst>
              <a:ext uri="{FF2B5EF4-FFF2-40B4-BE49-F238E27FC236}">
                <a16:creationId xmlns:a16="http://schemas.microsoft.com/office/drawing/2014/main" id="{C007BF4F-F3CC-5AA1-F458-24756040E45D}"/>
              </a:ext>
            </a:extLst>
          </p:cNvPr>
          <p:cNvSpPr txBox="1">
            <a:spLocks/>
          </p:cNvSpPr>
          <p:nvPr/>
        </p:nvSpPr>
        <p:spPr>
          <a:xfrm>
            <a:off x="7045622" y="1722851"/>
            <a:ext cx="2051653" cy="7622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b="0" i="1" dirty="0">
                <a:effectLst/>
                <a:latin typeface="Calibri" panose="020F0502020204030204" pitchFamily="34" charset="0"/>
                <a:cs typeface="Calibri" panose="020F0502020204030204" pitchFamily="34" charset="0"/>
              </a:rPr>
              <a:t>Figure 1: New</a:t>
            </a:r>
            <a:r>
              <a:rPr lang="en-GB" sz="900" b="0" i="1" dirty="0">
                <a:latin typeface="Calibri" panose="020F0502020204030204" pitchFamily="34" charset="0"/>
                <a:cs typeface="Calibri" panose="020F0502020204030204" pitchFamily="34" charset="0"/>
              </a:rPr>
              <a:t> </a:t>
            </a:r>
            <a:r>
              <a:rPr lang="en-GB" sz="900" b="0" i="1" dirty="0">
                <a:effectLst/>
                <a:latin typeface="Calibri" panose="020F0502020204030204" pitchFamily="34" charset="0"/>
                <a:cs typeface="Calibri" panose="020F0502020204030204" pitchFamily="34" charset="0"/>
              </a:rPr>
              <a:t>radiotherapy patient</a:t>
            </a:r>
            <a:br>
              <a:rPr lang="en-GB" sz="900" b="0" i="1" dirty="0">
                <a:effectLst/>
                <a:latin typeface="Calibri" panose="020F0502020204030204" pitchFamily="34" charset="0"/>
                <a:cs typeface="Calibri" panose="020F0502020204030204" pitchFamily="34" charset="0"/>
              </a:rPr>
            </a:br>
            <a:r>
              <a:rPr lang="en-GB" sz="900" b="0" i="1" dirty="0">
                <a:effectLst/>
                <a:latin typeface="Calibri" panose="020F0502020204030204" pitchFamily="34" charset="0"/>
                <a:cs typeface="Calibri" panose="020F0502020204030204" pitchFamily="34" charset="0"/>
              </a:rPr>
              <a:t>episodes</a:t>
            </a:r>
            <a:endParaRPr lang="en-GB" sz="900" b="0" dirty="0">
              <a:effectLst/>
              <a:latin typeface="Calibri" panose="020F0502020204030204" pitchFamily="34" charset="0"/>
              <a:cs typeface="Calibri" panose="020F0502020204030204" pitchFamily="34" charset="0"/>
            </a:endParaRPr>
          </a:p>
          <a:p>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*2023 annual figure based on estimates of activity delivered to May 2023</a:t>
            </a: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pic>
        <p:nvPicPr>
          <p:cNvPr id="10" name="Picture 9" descr="A graph with dots and lines&#10;&#10;Description automatically generated">
            <a:extLst>
              <a:ext uri="{FF2B5EF4-FFF2-40B4-BE49-F238E27FC236}">
                <a16:creationId xmlns:a16="http://schemas.microsoft.com/office/drawing/2014/main" id="{D7229118-6BF1-9DF8-B494-F133A7CFB26C}"/>
              </a:ext>
            </a:extLst>
          </p:cNvPr>
          <p:cNvPicPr>
            <a:picLocks noChangeAspect="1"/>
          </p:cNvPicPr>
          <p:nvPr/>
        </p:nvPicPr>
        <p:blipFill>
          <a:blip r:embed="rId4"/>
          <a:stretch>
            <a:fillRect/>
          </a:stretch>
        </p:blipFill>
        <p:spPr>
          <a:xfrm>
            <a:off x="3872284" y="531521"/>
            <a:ext cx="3073947" cy="1953536"/>
          </a:xfrm>
          <a:prstGeom prst="rect">
            <a:avLst/>
          </a:prstGeom>
        </p:spPr>
      </p:pic>
      <p:sp>
        <p:nvSpPr>
          <p:cNvPr id="11" name="Footer Placeholder 4">
            <a:extLst>
              <a:ext uri="{FF2B5EF4-FFF2-40B4-BE49-F238E27FC236}">
                <a16:creationId xmlns:a16="http://schemas.microsoft.com/office/drawing/2014/main" id="{97E5CFFF-54C1-6EB6-90EE-43F0265F7ADE}"/>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1245596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8</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3"/>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2" y="453788"/>
            <a:ext cx="2743200" cy="58984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pPr>
              <a:lnSpc>
                <a:spcPct val="100000"/>
              </a:lnSpc>
            </a:pPr>
            <a:r>
              <a:rPr lang="en-GB" sz="900" b="0" dirty="0">
                <a:effectLst/>
                <a:latin typeface="Calibri" panose="020F0502020204030204" pitchFamily="34" charset="0"/>
                <a:cs typeface="Calibri" panose="020F0502020204030204" pitchFamily="34" charset="0"/>
              </a:rPr>
              <a:t>The College of Radiographers (</a:t>
            </a:r>
            <a:r>
              <a:rPr lang="en-GB" sz="900" b="0" dirty="0" err="1">
                <a:effectLst/>
                <a:latin typeface="Calibri" panose="020F0502020204030204" pitchFamily="34" charset="0"/>
                <a:cs typeface="Calibri" panose="020F0502020204030204" pitchFamily="34" charset="0"/>
              </a:rPr>
              <a:t>CoR</a:t>
            </a:r>
            <a:r>
              <a:rPr lang="en-GB" sz="900" b="0" dirty="0">
                <a:effectLst/>
                <a:latin typeface="Calibri" panose="020F0502020204030204" pitchFamily="34" charset="0"/>
                <a:cs typeface="Calibri" panose="020F0502020204030204" pitchFamily="34" charset="0"/>
              </a:rPr>
              <a:t>) conducts an annual workforce census in November each year. Most newly registered UK-trained staff qualify in July and enter the workforce in the three months following qualification. The November picture is anecdotally more positive than the situation later in the year, as there are newly qualified staff filling vacant posts, hence the reason for carrying out a snapshot survey in June 2022 and repeating it again in 2023. The </a:t>
            </a:r>
            <a:r>
              <a:rPr lang="en-GB" sz="900" b="0" dirty="0" err="1">
                <a:effectLst/>
                <a:latin typeface="Calibri" panose="020F0502020204030204" pitchFamily="34" charset="0"/>
                <a:cs typeface="Calibri" panose="020F0502020204030204" pitchFamily="34" charset="0"/>
              </a:rPr>
              <a:t>CoR</a:t>
            </a:r>
            <a:r>
              <a:rPr lang="en-GB" sz="900" b="0" dirty="0">
                <a:effectLst/>
                <a:latin typeface="Calibri" panose="020F0502020204030204" pitchFamily="34" charset="0"/>
                <a:cs typeface="Calibri" panose="020F0502020204030204" pitchFamily="34" charset="0"/>
              </a:rPr>
              <a:t> survey also reports on the numbers of posts that have been vacant for more than three months. As staff leave during the year, they either move to another department, which does not improve the UK-wide position overall, or they leave the therapeutic radiographer workforce for alternative roles in the NHS or the NHS for a different career. There is no indication that high numbers of staff are leaving to work in the private sector, which has contracted over the last year in the UK. </a:t>
            </a:r>
          </a:p>
          <a:p>
            <a:pPr>
              <a:lnSpc>
                <a:spcPct val="100000"/>
              </a:lnSpc>
            </a:pPr>
            <a:endParaRPr lang="en-GB" sz="900" b="0" dirty="0">
              <a:effectLst/>
              <a:latin typeface="Calibri" panose="020F0502020204030204" pitchFamily="34" charset="0"/>
              <a:cs typeface="Calibri" panose="020F0502020204030204" pitchFamily="34" charset="0"/>
            </a:endParaRPr>
          </a:p>
          <a:p>
            <a:pPr>
              <a:lnSpc>
                <a:spcPct val="100000"/>
              </a:lnSpc>
            </a:pPr>
            <a:r>
              <a:rPr lang="en-GB" sz="900" b="0" dirty="0">
                <a:effectLst/>
                <a:latin typeface="Calibri" panose="020F0502020204030204" pitchFamily="34" charset="0"/>
                <a:cs typeface="Calibri" panose="020F0502020204030204" pitchFamily="34" charset="0"/>
              </a:rPr>
              <a:t>Multiple factors are affecting staff retention and recruitment; this report does not seek to address these, only to highlight the current situation. The survey asked radiotherapy managers to provide snapshot data giving the position in each department UK-wide on 1 June 2023. The UK current funded WTE is not set or benchmarked against a nationally standardised safe staffing model. Increases in budget to increase workforce depends on individual managers making a successful bid for additional workforce when, in their professional opinion, the numbers are unsafe. As a small profession in a specialty that is not widely well understood, it is often extremely difficult to make this case and achieve additional funding. Even when funding is secured, there are not enough therapeutic radiographers available to recruit in the UK to fully staff all departments, so there will always be vacancies across the four UK nations.</a:t>
            </a:r>
          </a:p>
          <a:p>
            <a:pPr>
              <a:lnSpc>
                <a:spcPct val="100000"/>
              </a:lnSpc>
            </a:pPr>
            <a:endParaRPr lang="en-GB" sz="900" b="0" dirty="0">
              <a:latin typeface="Calibri" panose="020F0502020204030204" pitchFamily="34" charset="0"/>
              <a:cs typeface="Calibri" panose="020F0502020204030204" pitchFamily="34" charset="0"/>
            </a:endParaRPr>
          </a:p>
          <a:p>
            <a:pPr>
              <a:lnSpc>
                <a:spcPct val="100000"/>
              </a:lnSpc>
            </a:pPr>
            <a:r>
              <a:rPr lang="en-GB" sz="900" b="0" dirty="0">
                <a:effectLst/>
                <a:latin typeface="Calibri" panose="020F0502020204030204" pitchFamily="34" charset="0"/>
                <a:cs typeface="Calibri" panose="020F0502020204030204" pitchFamily="34" charset="0"/>
              </a:rPr>
              <a:t>In the 2023 snapshot survey, 100% of departments responded to the questions shown in Figure 3, with their responses compared with the 2022 responses.</a:t>
            </a:r>
          </a:p>
          <a:p>
            <a:pPr>
              <a:lnSpc>
                <a:spcPct val="100000"/>
              </a:lnSpc>
            </a:pPr>
            <a:endParaRPr lang="en-GB" sz="900" b="0" dirty="0">
              <a:effectLst/>
              <a:latin typeface="Calibri" panose="020F0502020204030204" pitchFamily="34" charset="0"/>
              <a:cs typeface="Calibri" panose="020F0502020204030204" pitchFamily="34" charset="0"/>
            </a:endParaRPr>
          </a:p>
          <a:p>
            <a:pPr>
              <a:lnSpc>
                <a:spcPct val="100000"/>
              </a:lnSpc>
            </a:pPr>
            <a:r>
              <a:rPr lang="en-GB" sz="900" b="0" dirty="0">
                <a:effectLst/>
                <a:latin typeface="Helvetica Neue Roman" panose="02000503000000020004" pitchFamily="2" charset="0"/>
              </a:rPr>
              <a:t> </a:t>
            </a:r>
          </a:p>
        </p:txBody>
      </p:sp>
      <p:sp>
        <p:nvSpPr>
          <p:cNvPr id="2" name="Title Placeholder 1">
            <a:extLst>
              <a:ext uri="{FF2B5EF4-FFF2-40B4-BE49-F238E27FC236}">
                <a16:creationId xmlns:a16="http://schemas.microsoft.com/office/drawing/2014/main" id="{0568A459-0AC1-96C8-578B-2DDD6B556E2B}"/>
              </a:ext>
            </a:extLst>
          </p:cNvPr>
          <p:cNvSpPr txBox="1">
            <a:spLocks/>
          </p:cNvSpPr>
          <p:nvPr/>
        </p:nvSpPr>
        <p:spPr>
          <a:xfrm>
            <a:off x="3616171" y="453788"/>
            <a:ext cx="2743200" cy="34140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400" b="1" dirty="0">
                <a:effectLst/>
                <a:latin typeface="Calibri" panose="020F0502020204030204" pitchFamily="34" charset="0"/>
                <a:cs typeface="Calibri" panose="020F0502020204030204" pitchFamily="34" charset="0"/>
              </a:rPr>
              <a:t>WTE vacancies </a:t>
            </a:r>
          </a:p>
          <a:p>
            <a:r>
              <a:rPr lang="en-GB" sz="1400" b="1" dirty="0">
                <a:effectLst/>
                <a:latin typeface="Calibri" panose="020F0502020204030204" pitchFamily="34" charset="0"/>
                <a:cs typeface="Calibri" panose="020F0502020204030204" pitchFamily="34" charset="0"/>
              </a:rPr>
              <a:t>(in funded</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establishment)</a:t>
            </a:r>
            <a:endParaRPr lang="en-GB" sz="1400" dirty="0">
              <a:effectLst/>
              <a:latin typeface="Calibri" panose="020F0502020204030204" pitchFamily="34" charset="0"/>
              <a:cs typeface="Calibri" panose="020F0502020204030204" pitchFamily="34" charset="0"/>
            </a:endParaRPr>
          </a:p>
          <a:p>
            <a:endParaRPr lang="en-GB" sz="1400" b="0" dirty="0">
              <a:latin typeface="Helvetica Neue Roman" panose="02000503000000020004" pitchFamily="2"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The data shows there were 360.63 therapeutic radiographer posts vacant in the UK on 1 June 2023. When compared with the </a:t>
            </a:r>
            <a:r>
              <a:rPr lang="en-GB" sz="900" b="0" dirty="0" err="1">
                <a:effectLst/>
                <a:latin typeface="Calibri" panose="020F0502020204030204" pitchFamily="34" charset="0"/>
                <a:cs typeface="Calibri" panose="020F0502020204030204" pitchFamily="34" charset="0"/>
              </a:rPr>
              <a:t>SCoR</a:t>
            </a:r>
            <a:r>
              <a:rPr lang="en-GB" sz="900" b="0" dirty="0">
                <a:effectLst/>
                <a:latin typeface="Calibri" panose="020F0502020204030204" pitchFamily="34" charset="0"/>
                <a:cs typeface="Calibri" panose="020F0502020204030204" pitchFamily="34" charset="0"/>
              </a:rPr>
              <a:t> 2022 census data of a 3795.4 WTE UK-wide funded establishment this equates to 9.5% of all posts vacant. </a:t>
            </a:r>
          </a:p>
          <a:p>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Only four departments were fully staffed against the funded establishment on this date. These staffing shortages are being experienced across the UK, not just focused in specific regions. The number of vacancies ranges between 0.7 WTE and 31.3 WTE, with the mean being 5.9 WTE. The </a:t>
            </a:r>
            <a:r>
              <a:rPr lang="en-GB" sz="900" b="0" dirty="0" err="1">
                <a:effectLst/>
                <a:latin typeface="Calibri" panose="020F0502020204030204" pitchFamily="34" charset="0"/>
                <a:cs typeface="Calibri" panose="020F0502020204030204" pitchFamily="34" charset="0"/>
              </a:rPr>
              <a:t>SCoR</a:t>
            </a:r>
            <a:r>
              <a:rPr lang="en-GB" sz="900" b="0" dirty="0">
                <a:effectLst/>
                <a:latin typeface="Calibri" panose="020F0502020204030204" pitchFamily="34" charset="0"/>
                <a:cs typeface="Calibri" panose="020F0502020204030204" pitchFamily="34" charset="0"/>
              </a:rPr>
              <a:t> 2022 census data shows the NHS UK-wide average WTE funded establishment per department as 61.2 WTE.</a:t>
            </a:r>
          </a:p>
          <a:p>
            <a:endParaRPr lang="en-GB" sz="900" b="0" dirty="0">
              <a:latin typeface="Calibri" panose="020F0502020204030204" pitchFamily="34" charset="0"/>
              <a:cs typeface="Calibri" panose="020F0502020204030204" pitchFamily="34" charset="0"/>
            </a:endParaRPr>
          </a:p>
          <a:p>
            <a:r>
              <a:rPr lang="en-GB" sz="1400" b="1" dirty="0">
                <a:effectLst/>
                <a:latin typeface="Calibri" panose="020F0502020204030204" pitchFamily="34" charset="0"/>
                <a:cs typeface="Calibri" panose="020F0502020204030204" pitchFamily="34" charset="0"/>
              </a:rPr>
              <a:t>WTE working</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out</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notice</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period</a:t>
            </a:r>
            <a:br>
              <a:rPr lang="en-GB" sz="900" b="1" dirty="0">
                <a:effectLst/>
                <a:latin typeface="Helvetica Neue" panose="02000503000000020004" pitchFamily="2" charset="0"/>
              </a:rPr>
            </a:br>
            <a:br>
              <a:rPr lang="en-GB" sz="900" b="1" dirty="0">
                <a:effectLst/>
                <a:latin typeface="Helvetica Neue" panose="02000503000000020004" pitchFamily="2" charset="0"/>
              </a:rPr>
            </a:br>
            <a:r>
              <a:rPr lang="en-GB" sz="900" b="0" dirty="0">
                <a:effectLst/>
                <a:latin typeface="Calibri" panose="020F0502020204030204" pitchFamily="34" charset="0"/>
                <a:cs typeface="Calibri" panose="020F0502020204030204" pitchFamily="34" charset="0"/>
              </a:rPr>
              <a:t>A further 63 WTE staff were working out their notice period, which equates to a further 1.65% of the 2022 UK-wide WTE funded establishment.</a:t>
            </a:r>
          </a:p>
        </p:txBody>
      </p:sp>
      <p:sp>
        <p:nvSpPr>
          <p:cNvPr id="3" name="Title Placeholder 1">
            <a:extLst>
              <a:ext uri="{FF2B5EF4-FFF2-40B4-BE49-F238E27FC236}">
                <a16:creationId xmlns:a16="http://schemas.microsoft.com/office/drawing/2014/main" id="{6245BFB3-4D34-222A-A4C9-3FEBBAFBC589}"/>
              </a:ext>
            </a:extLst>
          </p:cNvPr>
          <p:cNvSpPr txBox="1">
            <a:spLocks/>
          </p:cNvSpPr>
          <p:nvPr/>
        </p:nvSpPr>
        <p:spPr>
          <a:xfrm>
            <a:off x="6458762" y="453790"/>
            <a:ext cx="2743200" cy="32668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b="0" dirty="0">
                <a:effectLst/>
                <a:latin typeface="Calibri" panose="020F0502020204030204" pitchFamily="34" charset="0"/>
                <a:cs typeface="Calibri" panose="020F0502020204030204" pitchFamily="34" charset="0"/>
              </a:rPr>
              <a:t>Those already working out their notice on 1 June 2023 and moving to another UK radiotherapy department would be in post by 31 August 2023 and therefore are included in the new starter figure.</a:t>
            </a:r>
          </a:p>
          <a:p>
            <a:endParaRPr lang="en-GB" sz="900" b="0" dirty="0">
              <a:effectLst/>
              <a:latin typeface="Calibri" panose="020F0502020204030204" pitchFamily="34"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Departments reported that staff are either leaving the profession for different roles in the NHS or healthcare or leaving the NHS completely for other careers, and some also reported an increase in those taking early retirement.</a:t>
            </a:r>
          </a:p>
          <a:p>
            <a:endParaRPr lang="en-GB" sz="900" b="0" dirty="0">
              <a:latin typeface="Calibri" panose="020F0502020204030204" pitchFamily="34" charset="0"/>
              <a:cs typeface="Calibri" panose="020F0502020204030204" pitchFamily="34" charset="0"/>
            </a:endParaRPr>
          </a:p>
          <a:p>
            <a:r>
              <a:rPr lang="en-GB" sz="1400" b="1" dirty="0">
                <a:effectLst/>
                <a:latin typeface="Calibri" panose="020F0502020204030204" pitchFamily="34" charset="0"/>
                <a:cs typeface="Calibri" panose="020F0502020204030204" pitchFamily="34" charset="0"/>
              </a:rPr>
              <a:t>WTE on parental leave</a:t>
            </a:r>
            <a:endParaRPr lang="en-GB" sz="1400" dirty="0">
              <a:effectLst/>
              <a:latin typeface="Calibri" panose="020F0502020204030204" pitchFamily="34" charset="0"/>
              <a:cs typeface="Calibri" panose="020F0502020204030204" pitchFamily="34" charset="0"/>
            </a:endParaRPr>
          </a:p>
          <a:p>
            <a:br>
              <a:rPr lang="en-GB" sz="900" dirty="0">
                <a:effectLst/>
                <a:latin typeface="Helvetica Neue Roman" panose="02000503000000020004" pitchFamily="2" charset="0"/>
              </a:rPr>
            </a:br>
            <a:r>
              <a:rPr lang="en-GB" sz="900" b="0" dirty="0">
                <a:effectLst/>
                <a:latin typeface="Calibri" panose="020F0502020204030204" pitchFamily="34" charset="0"/>
                <a:cs typeface="Calibri" panose="020F0502020204030204" pitchFamily="34" charset="0"/>
              </a:rPr>
              <a:t>128.55 WTE were on parental leave, which equates to 3.4% of the WTE UK-wide establishment. Not every department had been able to backfill those posts to cover the leave period and all but one department with staff on parental leave reported vacancies.</a:t>
            </a:r>
          </a:p>
          <a:p>
            <a:endParaRPr lang="en-GB" sz="900" b="0" dirty="0">
              <a:latin typeface="Calibri" panose="020F0502020204030204" pitchFamily="34" charset="0"/>
              <a:cs typeface="Calibri" panose="020F0502020204030204" pitchFamily="34" charset="0"/>
            </a:endParaRPr>
          </a:p>
          <a:p>
            <a:r>
              <a:rPr lang="en-GB" sz="1400" b="1" dirty="0">
                <a:effectLst/>
                <a:latin typeface="Calibri" panose="020F0502020204030204" pitchFamily="34" charset="0"/>
                <a:cs typeface="Calibri" panose="020F0502020204030204" pitchFamily="34" charset="0"/>
              </a:rPr>
              <a:t>WTE on long-term</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sickness</a:t>
            </a:r>
            <a:endParaRPr lang="en-GB" sz="1400" dirty="0">
              <a:effectLst/>
              <a:latin typeface="Calibri" panose="020F0502020204030204" pitchFamily="34" charset="0"/>
              <a:cs typeface="Calibri" panose="020F0502020204030204" pitchFamily="34" charset="0"/>
            </a:endParaRPr>
          </a:p>
          <a:p>
            <a:endParaRPr lang="en-GB" sz="900" b="0" dirty="0">
              <a:latin typeface="Helvetica Neue Roman" panose="02000503000000020004" pitchFamily="2"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73.46 WTE staff were absent due to long term sickness, a further 1.94% of the total funded establishment.</a:t>
            </a: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4" name="Title Placeholder 1">
            <a:extLst>
              <a:ext uri="{FF2B5EF4-FFF2-40B4-BE49-F238E27FC236}">
                <a16:creationId xmlns:a16="http://schemas.microsoft.com/office/drawing/2014/main" id="{C007BF4F-F3CC-5AA1-F458-24756040E45D}"/>
              </a:ext>
            </a:extLst>
          </p:cNvPr>
          <p:cNvSpPr txBox="1">
            <a:spLocks/>
          </p:cNvSpPr>
          <p:nvPr/>
        </p:nvSpPr>
        <p:spPr>
          <a:xfrm>
            <a:off x="8020877" y="4918841"/>
            <a:ext cx="1354352" cy="106375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b="0" i="1" dirty="0">
                <a:effectLst/>
                <a:latin typeface="Calibri" panose="020F0502020204030204" pitchFamily="34" charset="0"/>
                <a:cs typeface="Calibri" panose="020F0502020204030204" pitchFamily="34" charset="0"/>
              </a:rPr>
              <a:t>Figure 2: Number of patient attendances for treatment</a:t>
            </a:r>
          </a:p>
          <a:p>
            <a:br>
              <a:rPr lang="en-GB" sz="900" b="0" dirty="0">
                <a:effectLst/>
                <a:latin typeface="Calibri" panose="020F0502020204030204" pitchFamily="34" charset="0"/>
                <a:cs typeface="Calibri" panose="020F0502020204030204" pitchFamily="34" charset="0"/>
              </a:rPr>
            </a:br>
            <a:endParaRPr lang="en-GB" sz="900" b="0" dirty="0">
              <a:effectLst/>
              <a:latin typeface="Calibri" panose="020F0502020204030204" pitchFamily="34"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*2023 full-year figure estimated attendances for treatment</a:t>
            </a: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2B1604B-4FBB-8C90-E19B-CEB4CBEFEF3F}"/>
              </a:ext>
            </a:extLst>
          </p:cNvPr>
          <p:cNvPicPr>
            <a:picLocks noChangeAspect="1"/>
          </p:cNvPicPr>
          <p:nvPr/>
        </p:nvPicPr>
        <p:blipFill>
          <a:blip r:embed="rId4"/>
          <a:stretch>
            <a:fillRect/>
          </a:stretch>
        </p:blipFill>
        <p:spPr>
          <a:xfrm>
            <a:off x="3719221" y="3878704"/>
            <a:ext cx="4111141" cy="2113090"/>
          </a:xfrm>
          <a:prstGeom prst="rect">
            <a:avLst/>
          </a:prstGeom>
        </p:spPr>
      </p:pic>
      <p:sp>
        <p:nvSpPr>
          <p:cNvPr id="9" name="Footer Placeholder 4">
            <a:extLst>
              <a:ext uri="{FF2B5EF4-FFF2-40B4-BE49-F238E27FC236}">
                <a16:creationId xmlns:a16="http://schemas.microsoft.com/office/drawing/2014/main" id="{A1673684-926F-DC19-A5B4-4DAD8BBE5BB4}"/>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34312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86C27B5-173F-589B-A0C2-FE7ACCA7914E}"/>
              </a:ext>
            </a:extLst>
          </p:cNvPr>
          <p:cNvSpPr txBox="1">
            <a:spLocks/>
          </p:cNvSpPr>
          <p:nvPr/>
        </p:nvSpPr>
        <p:spPr>
          <a:xfrm>
            <a:off x="251792" y="63119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8BA6CA-86B9-CD4C-B213-C01A73004ED9}" type="slidenum">
              <a:rPr lang="en-US" smtClean="0"/>
              <a:pPr/>
              <a:t>9</a:t>
            </a:fld>
            <a:endParaRPr lang="en-US" dirty="0"/>
          </a:p>
        </p:txBody>
      </p:sp>
      <p:pic>
        <p:nvPicPr>
          <p:cNvPr id="15" name="Picture 14" descr="A black and white logo&#10;&#10;Description automatically generated">
            <a:extLst>
              <a:ext uri="{FF2B5EF4-FFF2-40B4-BE49-F238E27FC236}">
                <a16:creationId xmlns:a16="http://schemas.microsoft.com/office/drawing/2014/main" id="{A1C5F95A-DE49-23C0-A318-C3778E4B817D}"/>
              </a:ext>
            </a:extLst>
          </p:cNvPr>
          <p:cNvPicPr>
            <a:picLocks noChangeAspect="1"/>
          </p:cNvPicPr>
          <p:nvPr/>
        </p:nvPicPr>
        <p:blipFill>
          <a:blip r:embed="rId3"/>
          <a:stretch>
            <a:fillRect/>
          </a:stretch>
        </p:blipFill>
        <p:spPr>
          <a:xfrm>
            <a:off x="8020876" y="6106096"/>
            <a:ext cx="1212574" cy="411608"/>
          </a:xfrm>
          <a:prstGeom prst="rect">
            <a:avLst/>
          </a:prstGeom>
        </p:spPr>
      </p:pic>
      <p:cxnSp>
        <p:nvCxnSpPr>
          <p:cNvPr id="17" name="Straight Connector 16">
            <a:extLst>
              <a:ext uri="{FF2B5EF4-FFF2-40B4-BE49-F238E27FC236}">
                <a16:creationId xmlns:a16="http://schemas.microsoft.com/office/drawing/2014/main" id="{2CFC7991-2D31-D96B-5B31-D477728EA068}"/>
              </a:ext>
            </a:extLst>
          </p:cNvPr>
          <p:cNvCxnSpPr/>
          <p:nvPr/>
        </p:nvCxnSpPr>
        <p:spPr>
          <a:xfrm>
            <a:off x="9541563" y="0"/>
            <a:ext cx="0" cy="71164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8" name="Title Placeholder 1">
            <a:extLst>
              <a:ext uri="{FF2B5EF4-FFF2-40B4-BE49-F238E27FC236}">
                <a16:creationId xmlns:a16="http://schemas.microsoft.com/office/drawing/2014/main" id="{1B4C4108-9BE1-3081-58FE-AFB2C98BE9BA}"/>
              </a:ext>
            </a:extLst>
          </p:cNvPr>
          <p:cNvSpPr txBox="1">
            <a:spLocks/>
          </p:cNvSpPr>
          <p:nvPr/>
        </p:nvSpPr>
        <p:spPr>
          <a:xfrm>
            <a:off x="732152" y="615434"/>
            <a:ext cx="2743200" cy="62232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1400" b="1" dirty="0">
                <a:effectLst/>
                <a:latin typeface="Calibri" panose="020F0502020204030204" pitchFamily="34" charset="0"/>
                <a:cs typeface="Calibri" panose="020F0502020204030204" pitchFamily="34" charset="0"/>
              </a:rPr>
              <a:t>Machines closed</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due</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to</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staff</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shortages with brief</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description</a:t>
            </a:r>
            <a:endParaRPr lang="en-GB" sz="1400" dirty="0">
              <a:effectLst/>
              <a:latin typeface="Calibri" panose="020F0502020204030204" pitchFamily="34" charset="0"/>
              <a:cs typeface="Calibri" panose="020F0502020204030204" pitchFamily="34" charset="0"/>
            </a:endParaRPr>
          </a:p>
          <a:p>
            <a:endParaRPr lang="en-GB" sz="900" dirty="0">
              <a:effectLst/>
              <a:latin typeface="Helvetica Neue Roman" panose="02000503000000020004" pitchFamily="2" charset="0"/>
            </a:endParaRPr>
          </a:p>
          <a:p>
            <a:r>
              <a:rPr lang="en-GB" sz="900" b="0" dirty="0">
                <a:effectLst/>
                <a:latin typeface="Calibri" panose="020F0502020204030204" pitchFamily="34" charset="0"/>
                <a:cs typeface="Calibri" panose="020F0502020204030204" pitchFamily="34" charset="0"/>
              </a:rPr>
              <a:t>31% of departments reported that they were having to reduce capacity due to staff shortages and employing measures including:</a:t>
            </a:r>
          </a:p>
          <a:p>
            <a:endParaRPr lang="en-GB" sz="900" b="0" dirty="0">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closing a linear accelerator (</a:t>
            </a:r>
            <a:r>
              <a:rPr lang="en-GB" sz="900" b="0" dirty="0" err="1">
                <a:effectLst/>
                <a:latin typeface="Calibri" panose="020F0502020204030204" pitchFamily="34" charset="0"/>
                <a:cs typeface="Calibri" panose="020F0502020204030204" pitchFamily="34" charset="0"/>
              </a:rPr>
              <a:t>linac</a:t>
            </a:r>
            <a:r>
              <a:rPr lang="en-GB" sz="900" b="0" dirty="0">
                <a:effectLst/>
                <a:latin typeface="Calibri" panose="020F0502020204030204" pitchFamily="34" charset="0"/>
                <a:cs typeface="Calibri" panose="020F0502020204030204" pitchFamily="34" charset="0"/>
              </a:rPr>
              <a:t>) or computed tomography (CT) machine completely for weeks or months</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operating </a:t>
            </a:r>
            <a:r>
              <a:rPr lang="en-GB" sz="900" b="0" dirty="0" err="1">
                <a:effectLst/>
                <a:latin typeface="Calibri" panose="020F0502020204030204" pitchFamily="34" charset="0"/>
                <a:cs typeface="Calibri" panose="020F0502020204030204" pitchFamily="34" charset="0"/>
              </a:rPr>
              <a:t>linacs</a:t>
            </a:r>
            <a:r>
              <a:rPr lang="en-GB" sz="900" b="0" dirty="0">
                <a:effectLst/>
                <a:latin typeface="Calibri" panose="020F0502020204030204" pitchFamily="34" charset="0"/>
                <a:cs typeface="Calibri" panose="020F0502020204030204" pitchFamily="34" charset="0"/>
              </a:rPr>
              <a:t> and CT machines for reduced hours of the day</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completely closing radiotherapy planning CT services on certain days because there were insufficient staff to open them for longer</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reducing </a:t>
            </a:r>
            <a:r>
              <a:rPr lang="en-GB" sz="900" b="0" dirty="0" err="1">
                <a:effectLst/>
                <a:latin typeface="Calibri" panose="020F0502020204030204" pitchFamily="34" charset="0"/>
                <a:cs typeface="Calibri" panose="020F0502020204030204" pitchFamily="34" charset="0"/>
              </a:rPr>
              <a:t>linac</a:t>
            </a:r>
            <a:r>
              <a:rPr lang="en-GB" sz="900" b="0" dirty="0">
                <a:effectLst/>
                <a:latin typeface="Calibri" panose="020F0502020204030204" pitchFamily="34" charset="0"/>
                <a:cs typeface="Calibri" panose="020F0502020204030204" pitchFamily="34" charset="0"/>
              </a:rPr>
              <a:t> hours to accommodate essential staff breaks</a:t>
            </a:r>
          </a:p>
          <a:p>
            <a:pPr marL="171450" indent="-171450">
              <a:buFont typeface="Arial" panose="020B0604020202020204" pitchFamily="34" charset="0"/>
              <a:buChar char="•"/>
            </a:pPr>
            <a:r>
              <a:rPr lang="en-GB" sz="900" b="0" dirty="0">
                <a:effectLst/>
                <a:latin typeface="Calibri" panose="020F0502020204030204" pitchFamily="34" charset="0"/>
                <a:cs typeface="Calibri" panose="020F0502020204030204" pitchFamily="34" charset="0"/>
              </a:rPr>
              <a:t>reducing CT planning capacity to release staff to cover treatment machines</a:t>
            </a:r>
          </a:p>
          <a:p>
            <a:pPr marL="171450" indent="-171450">
              <a:buFont typeface="Arial" panose="020B0604020202020204" pitchFamily="34" charset="0"/>
              <a:buChar char="•"/>
            </a:pPr>
            <a:endParaRPr lang="en-GB" sz="900" b="0" dirty="0">
              <a:latin typeface="Calibri" panose="020F0502020204030204" pitchFamily="34" charset="0"/>
              <a:cs typeface="Calibri" panose="020F0502020204030204" pitchFamily="34" charset="0"/>
            </a:endParaRPr>
          </a:p>
          <a:p>
            <a:r>
              <a:rPr lang="en-GB" sz="1400" b="1" dirty="0">
                <a:effectLst/>
                <a:latin typeface="Calibri" panose="020F0502020204030204" pitchFamily="34" charset="0"/>
                <a:cs typeface="Calibri" panose="020F0502020204030204" pitchFamily="34" charset="0"/>
              </a:rPr>
              <a:t>Position following</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recruitment of</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2023</a:t>
            </a:r>
            <a:r>
              <a:rPr lang="en-GB" sz="1400" dirty="0">
                <a:latin typeface="Calibri" panose="020F0502020204030204" pitchFamily="34" charset="0"/>
                <a:cs typeface="Calibri" panose="020F0502020204030204" pitchFamily="34" charset="0"/>
              </a:rPr>
              <a:t> </a:t>
            </a:r>
            <a:r>
              <a:rPr lang="en-GB" sz="1400" b="1" dirty="0">
                <a:effectLst/>
                <a:latin typeface="Calibri" panose="020F0502020204030204" pitchFamily="34" charset="0"/>
                <a:cs typeface="Calibri" panose="020F0502020204030204" pitchFamily="34" charset="0"/>
              </a:rPr>
              <a:t>graduates</a:t>
            </a:r>
            <a:endParaRPr lang="en-GB" sz="1400" dirty="0">
              <a:effectLst/>
              <a:latin typeface="Calibri" panose="020F0502020204030204" pitchFamily="34" charset="0"/>
              <a:cs typeface="Calibri" panose="020F0502020204030204" pitchFamily="34" charset="0"/>
            </a:endParaRPr>
          </a:p>
          <a:p>
            <a:br>
              <a:rPr lang="en-GB" sz="900" dirty="0">
                <a:effectLst/>
                <a:latin typeface="Helvetica Neue Roman" panose="02000503000000020004" pitchFamily="2" charset="0"/>
              </a:rPr>
            </a:br>
            <a:r>
              <a:rPr lang="en-GB" sz="900" b="0" dirty="0">
                <a:effectLst/>
                <a:latin typeface="Calibri" panose="020F0502020204030204" pitchFamily="34" charset="0"/>
                <a:cs typeface="Calibri" panose="020F0502020204030204" pitchFamily="34" charset="0"/>
              </a:rPr>
              <a:t>Confirmed new starters in post by 31 August 2023 were reported to be 137.54 WTE, so only 38% of vacancies reported on 1 June 2023 would be filled by this date and reduced capacity would continue. A further 86.94 WTE were expected to be in post by 30 September 2023, meaning 38% of the vacancies reported on 1 June 2023 would still remain unfilled.</a:t>
            </a:r>
          </a:p>
          <a:p>
            <a:r>
              <a:rPr lang="en-GB" sz="900" b="0" dirty="0">
                <a:effectLst/>
                <a:latin typeface="Calibri" panose="020F0502020204030204" pitchFamily="34" charset="0"/>
                <a:cs typeface="Calibri" panose="020F0502020204030204" pitchFamily="34" charset="0"/>
              </a:rPr>
              <a:t>After the recruitment of new graduates, for the remainder of the year any additional increase in numbers recruited to the overall UK workforce comes only from overseas recruitment or individuals who want to return to practice. </a:t>
            </a:r>
          </a:p>
          <a:p>
            <a:endParaRPr lang="en-GB" sz="900" b="0" dirty="0">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pPr>
              <a:lnSpc>
                <a:spcPct val="100000"/>
              </a:lnSpc>
            </a:pPr>
            <a:endParaRPr lang="en-GB" sz="900" b="0" dirty="0">
              <a:effectLst/>
              <a:latin typeface="Calibri" panose="020F0502020204030204" pitchFamily="34" charset="0"/>
              <a:cs typeface="Calibri" panose="020F0502020204030204" pitchFamily="34" charset="0"/>
            </a:endParaRPr>
          </a:p>
          <a:p>
            <a:pPr>
              <a:lnSpc>
                <a:spcPct val="100000"/>
              </a:lnSpc>
            </a:pPr>
            <a:r>
              <a:rPr lang="en-GB" sz="900" b="0" dirty="0">
                <a:effectLst/>
                <a:latin typeface="Calibri" panose="020F0502020204030204" pitchFamily="34" charset="0"/>
                <a:cs typeface="Calibri" panose="020F0502020204030204" pitchFamily="34" charset="0"/>
              </a:rPr>
              <a:t> </a:t>
            </a:r>
          </a:p>
        </p:txBody>
      </p:sp>
      <p:sp>
        <p:nvSpPr>
          <p:cNvPr id="2" name="Title Placeholder 1">
            <a:extLst>
              <a:ext uri="{FF2B5EF4-FFF2-40B4-BE49-F238E27FC236}">
                <a16:creationId xmlns:a16="http://schemas.microsoft.com/office/drawing/2014/main" id="{0568A459-0AC1-96C8-578B-2DDD6B556E2B}"/>
              </a:ext>
            </a:extLst>
          </p:cNvPr>
          <p:cNvSpPr txBox="1">
            <a:spLocks/>
          </p:cNvSpPr>
          <p:nvPr/>
        </p:nvSpPr>
        <p:spPr>
          <a:xfrm>
            <a:off x="3616171" y="615435"/>
            <a:ext cx="2743200" cy="61677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b="0" dirty="0">
                <a:effectLst/>
                <a:latin typeface="Calibri" panose="020F0502020204030204" pitchFamily="34" charset="0"/>
                <a:cs typeface="Calibri" panose="020F0502020204030204" pitchFamily="34" charset="0"/>
              </a:rPr>
              <a:t>To date there has been no financial support from NHSE or the three devolved nation NHS authorities for those Trusts employing Therapeutic Radiographers from overseas, unlike Diagnostic Radiography where funding has been made available. </a:t>
            </a:r>
          </a:p>
          <a:p>
            <a:endParaRPr lang="en-GB" sz="900" b="0" dirty="0">
              <a:effectLst/>
              <a:latin typeface="Calibri" panose="020F0502020204030204" pitchFamily="34"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Local arrangements for providing financial support for Therapeutic Radiography recruits’ travel costs, visas and accommodation on arrival are very variable and rarely cover all these expenses, leaving the individual overseas employee to meet all or some of the costs. The process is lengthy and can take up to six months from offering a position to the individual starting work. </a:t>
            </a:r>
          </a:p>
          <a:p>
            <a:endParaRPr lang="en-GB" sz="900" b="0" dirty="0">
              <a:latin typeface="Calibri" panose="020F0502020204030204" pitchFamily="34"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Those returning to practice after a break of two or more years have very limited funding support, do not receive a salary during the retraining period and must cover all living expenses themselves. The figures show this is not a popular option and there is very little uptake.</a:t>
            </a:r>
          </a:p>
          <a:p>
            <a:br>
              <a:rPr lang="en-GB" sz="900" b="0" dirty="0">
                <a:effectLst/>
                <a:latin typeface="Calibri" panose="020F0502020204030204" pitchFamily="34" charset="0"/>
                <a:cs typeface="Calibri" panose="020F0502020204030204" pitchFamily="34" charset="0"/>
              </a:rPr>
            </a:br>
            <a:r>
              <a:rPr lang="en-GB" sz="1000" b="0" dirty="0">
                <a:effectLst/>
                <a:latin typeface="Calibri" panose="020F0502020204030204" pitchFamily="34" charset="0"/>
                <a:cs typeface="Calibri" panose="020F0502020204030204" pitchFamily="34" charset="0"/>
              </a:rPr>
              <a:t>While new graduates are always a welcome addition to the workforce, they do not replace the experience and skills of those who have left the profession or those who have moved into dosimetry, research, advanced practitioner, consultant practitioner and education roles.</a:t>
            </a:r>
          </a:p>
          <a:p>
            <a:br>
              <a:rPr lang="en-GB" sz="1000" b="0" dirty="0">
                <a:effectLst/>
                <a:latin typeface="Calibri" panose="020F0502020204030204" pitchFamily="34" charset="0"/>
                <a:cs typeface="Calibri" panose="020F0502020204030204" pitchFamily="34" charset="0"/>
              </a:rPr>
            </a:br>
            <a:r>
              <a:rPr lang="en-GB" sz="1000" b="0" dirty="0">
                <a:effectLst/>
                <a:latin typeface="Calibri" panose="020F0502020204030204" pitchFamily="34" charset="0"/>
                <a:cs typeface="Calibri" panose="020F0502020204030204" pitchFamily="34" charset="0"/>
              </a:rPr>
              <a:t>Having staff in posts such as those listed above is vital to maintain overall radiotherapy service delivery and high-quality patient care. </a:t>
            </a:r>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3" name="Title Placeholder 1">
            <a:extLst>
              <a:ext uri="{FF2B5EF4-FFF2-40B4-BE49-F238E27FC236}">
                <a16:creationId xmlns:a16="http://schemas.microsoft.com/office/drawing/2014/main" id="{6245BFB3-4D34-222A-A4C9-3FEBBAFBC589}"/>
              </a:ext>
            </a:extLst>
          </p:cNvPr>
          <p:cNvSpPr txBox="1">
            <a:spLocks/>
          </p:cNvSpPr>
          <p:nvPr/>
        </p:nvSpPr>
        <p:spPr>
          <a:xfrm>
            <a:off x="6458762" y="615434"/>
            <a:ext cx="2743200" cy="68509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chemeClr val="bg1"/>
                </a:solidFill>
                <a:latin typeface="+mn-lt"/>
                <a:ea typeface="+mj-ea"/>
                <a:cs typeface="+mj-cs"/>
              </a:defRPr>
            </a:lvl1pPr>
          </a:lstStyle>
          <a:p>
            <a:r>
              <a:rPr lang="en-GB" sz="900" b="0" dirty="0">
                <a:effectLst/>
                <a:latin typeface="Calibri" panose="020F0502020204030204" pitchFamily="34" charset="0"/>
                <a:cs typeface="Calibri" panose="020F0502020204030204" pitchFamily="34" charset="0"/>
              </a:rPr>
              <a:t>It provides a career path for individuals interested in such roles and aids retention in the overall radiotherapy service. </a:t>
            </a:r>
            <a:endParaRPr lang="en-GB" sz="800" b="0" dirty="0">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The 2022 </a:t>
            </a:r>
            <a:r>
              <a:rPr lang="en-GB" sz="900" b="0" dirty="0" err="1">
                <a:effectLst/>
                <a:latin typeface="Calibri" panose="020F0502020204030204" pitchFamily="34" charset="0"/>
                <a:cs typeface="Calibri" panose="020F0502020204030204" pitchFamily="34" charset="0"/>
              </a:rPr>
              <a:t>CoR</a:t>
            </a:r>
            <a:r>
              <a:rPr lang="en-GB" sz="900" b="0" dirty="0">
                <a:effectLst/>
                <a:latin typeface="Calibri" panose="020F0502020204030204" pitchFamily="34" charset="0"/>
                <a:cs typeface="Calibri" panose="020F0502020204030204" pitchFamily="34" charset="0"/>
              </a:rPr>
              <a:t> census has found that over 21% of the total UK Therapeutic Radiographer workforce were employed in these </a:t>
            </a:r>
            <a:r>
              <a:rPr lang="en-GB" sz="800" b="0" dirty="0">
                <a:effectLst/>
                <a:latin typeface="Calibri" panose="020F0502020204030204" pitchFamily="34" charset="0"/>
                <a:cs typeface="Calibri" panose="020F0502020204030204" pitchFamily="34" charset="0"/>
              </a:rPr>
              <a:t>roles.  </a:t>
            </a:r>
          </a:p>
          <a:p>
            <a:endParaRPr lang="en-GB" sz="900" b="0" dirty="0">
              <a:effectLst/>
              <a:latin typeface="Calibri" panose="020F0502020204030204" pitchFamily="34"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Whether new starters are recent graduates or overseas recruits, they need a period of induction and mentorship to settle into the NHS workplace. All new staff require induction and training to achieve the necessary competencies to work at the level required by their job role and banding at their employing organisation. All of this takes input from existing staff in a department to deliver the training and support. </a:t>
            </a:r>
          </a:p>
          <a:p>
            <a:endParaRPr lang="en-GB" sz="900" b="0" dirty="0">
              <a:effectLst/>
              <a:latin typeface="Calibri" panose="020F0502020204030204" pitchFamily="34" charset="0"/>
              <a:cs typeface="Calibri" panose="020F0502020204030204" pitchFamily="34" charset="0"/>
            </a:endParaRPr>
          </a:p>
          <a:p>
            <a:r>
              <a:rPr lang="en-GB" sz="900" b="0" dirty="0">
                <a:effectLst/>
                <a:latin typeface="Calibri" panose="020F0502020204030204" pitchFamily="34" charset="0"/>
                <a:cs typeface="Calibri" panose="020F0502020204030204" pitchFamily="34" charset="0"/>
              </a:rPr>
              <a:t>In conclusion, the workforce figures indicate a slight improvement for Therapeutic Radiographers on the June 2022 position. This is positive but, against a background of increasing complexity and volume of work, current financial pressures and an uncertain climate in the NHS, without sustained investment to increase staffing numbers the existing workforce is not sufficient to meet demand. The future workforce will not support the continuing increase in demand unless there are initiatives to address the shortfall.</a:t>
            </a:r>
          </a:p>
          <a:p>
            <a:br>
              <a:rPr lang="en-GB" sz="900" b="0" dirty="0">
                <a:effectLst/>
                <a:latin typeface="Calibri" panose="020F0502020204030204" pitchFamily="34" charset="0"/>
                <a:cs typeface="Calibri" panose="020F0502020204030204" pitchFamily="34" charset="0"/>
              </a:rPr>
            </a:br>
            <a:r>
              <a:rPr lang="en-GB" sz="900" b="0" dirty="0">
                <a:effectLst/>
                <a:latin typeface="Calibri" panose="020F0502020204030204" pitchFamily="34" charset="0"/>
                <a:cs typeface="Calibri" panose="020F0502020204030204" pitchFamily="34" charset="0"/>
              </a:rPr>
              <a:t>Simply translated, patients will be waiting longer to receive their cancer treatment.</a:t>
            </a:r>
          </a:p>
          <a:p>
            <a:endParaRPr lang="en-GB" sz="900" b="0" dirty="0">
              <a:effectLst/>
              <a:latin typeface="Calibri" panose="020F0502020204030204" pitchFamily="34" charset="0"/>
              <a:cs typeface="Calibri" panose="020F0502020204030204" pitchFamily="34" charset="0"/>
            </a:endParaRPr>
          </a:p>
          <a:p>
            <a:endParaRPr lang="en-GB" sz="900" b="0" dirty="0">
              <a:effectLst/>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ED4A4689-5E7D-CEFB-564D-A4C8FC2E46D5}"/>
              </a:ext>
            </a:extLst>
          </p:cNvPr>
          <p:cNvSpPr txBox="1">
            <a:spLocks/>
          </p:cNvSpPr>
          <p:nvPr/>
        </p:nvSpPr>
        <p:spPr>
          <a:xfrm>
            <a:off x="3925954" y="6457348"/>
            <a:ext cx="3995531" cy="12071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solidFill>
                  <a:schemeClr val="bg1"/>
                </a:solidFill>
                <a:latin typeface="Helvetica Neue" panose="02000503000000020004" pitchFamily="2" charset="0"/>
              </a:rPr>
              <a:t>Radiography Radiographic Workforce UK Census 2022</a:t>
            </a:r>
          </a:p>
          <a:p>
            <a:r>
              <a:rPr lang="en-GB" sz="800" dirty="0">
                <a:solidFill>
                  <a:schemeClr val="bg1"/>
                </a:solidFill>
                <a:latin typeface="Helvetica Neue Roman" panose="02000503000000020004" pitchFamily="2" charset="0"/>
              </a:rPr>
              <a:t>207 Providence Square, Mill Street, London SE1 2EW. </a:t>
            </a:r>
            <a:r>
              <a:rPr lang="en-GB" sz="800" b="1" dirty="0" err="1">
                <a:solidFill>
                  <a:schemeClr val="bg1"/>
                </a:solidFill>
                <a:latin typeface="Helvetica Neue Roman" panose="02000503000000020004" pitchFamily="2" charset="0"/>
              </a:rPr>
              <a:t>www.sor.org</a:t>
            </a:r>
            <a:endParaRPr lang="en-GB" sz="800" dirty="0">
              <a:solidFill>
                <a:schemeClr val="bg1"/>
              </a:solidFill>
              <a:latin typeface="Helvetica Neue Roman" panose="02000503000000020004" pitchFamily="2" charset="0"/>
            </a:endParaRPr>
          </a:p>
          <a:p>
            <a:endParaRPr lang="en-GB" sz="1200" dirty="0">
              <a:latin typeface="Helvetica Neue Roman" panose="02000503000000020004" pitchFamily="2" charset="0"/>
            </a:endParaRPr>
          </a:p>
          <a:p>
            <a:endParaRPr lang="en-US" sz="1000" dirty="0"/>
          </a:p>
        </p:txBody>
      </p:sp>
    </p:spTree>
    <p:extLst>
      <p:ext uri="{BB962C8B-B14F-4D97-AF65-F5344CB8AC3E}">
        <p14:creationId xmlns:p14="http://schemas.microsoft.com/office/powerpoint/2010/main" val="2466682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3187</TotalTime>
  <Words>7862</Words>
  <Application>Microsoft Macintosh PowerPoint</Application>
  <PresentationFormat>Widescreen</PresentationFormat>
  <Paragraphs>782</Paragraphs>
  <Slides>39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Helvetica Neue</vt:lpstr>
      <vt:lpstr>Helvetica Neue LT Std</vt:lpstr>
      <vt:lpstr>Helvetica Neue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Profile of  respondent workforce  size  </vt:lpstr>
      <vt:lpstr>5 NHS  establishment and vacancies  5.1 NHS  establishment and vacancies by UK country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Staff in post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Profile of  respondent workforce size </dc:title>
  <dc:creator>Lee Allison</dc:creator>
  <cp:lastModifiedBy>Lee Allison</cp:lastModifiedBy>
  <cp:revision>8</cp:revision>
  <dcterms:created xsi:type="dcterms:W3CDTF">2024-01-04T10:46:37Z</dcterms:created>
  <dcterms:modified xsi:type="dcterms:W3CDTF">2024-01-17T14:53:01Z</dcterms:modified>
</cp:coreProperties>
</file>